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8"/>
  </p:notesMasterIdLst>
  <p:sldIdLst>
    <p:sldId id="261" r:id="rId2"/>
    <p:sldId id="346" r:id="rId3"/>
    <p:sldId id="256" r:id="rId4"/>
    <p:sldId id="257" r:id="rId5"/>
    <p:sldId id="344" r:id="rId6"/>
    <p:sldId id="260" r:id="rId7"/>
    <p:sldId id="259" r:id="rId8"/>
    <p:sldId id="347" r:id="rId9"/>
    <p:sldId id="348" r:id="rId10"/>
    <p:sldId id="341" r:id="rId11"/>
    <p:sldId id="343" r:id="rId12"/>
    <p:sldId id="262" r:id="rId13"/>
    <p:sldId id="264" r:id="rId14"/>
    <p:sldId id="265" r:id="rId15"/>
    <p:sldId id="342" r:id="rId16"/>
    <p:sldId id="258" r:id="rId17"/>
    <p:sldId id="267" r:id="rId18"/>
    <p:sldId id="269" r:id="rId19"/>
    <p:sldId id="272" r:id="rId20"/>
    <p:sldId id="278" r:id="rId21"/>
    <p:sldId id="280" r:id="rId22"/>
    <p:sldId id="282" r:id="rId23"/>
    <p:sldId id="286" r:id="rId24"/>
    <p:sldId id="288" r:id="rId25"/>
    <p:sldId id="290" r:id="rId26"/>
    <p:sldId id="293" r:id="rId27"/>
    <p:sldId id="294" r:id="rId28"/>
    <p:sldId id="298" r:id="rId29"/>
    <p:sldId id="296" r:id="rId30"/>
    <p:sldId id="304" r:id="rId31"/>
    <p:sldId id="306" r:id="rId32"/>
    <p:sldId id="310" r:id="rId33"/>
    <p:sldId id="308" r:id="rId34"/>
    <p:sldId id="318" r:id="rId35"/>
    <p:sldId id="320" r:id="rId36"/>
    <p:sldId id="322" r:id="rId37"/>
    <p:sldId id="324" r:id="rId38"/>
    <p:sldId id="333" r:id="rId39"/>
    <p:sldId id="335" r:id="rId40"/>
    <p:sldId id="266" r:id="rId41"/>
    <p:sldId id="271" r:id="rId42"/>
    <p:sldId id="273" r:id="rId43"/>
    <p:sldId id="326" r:id="rId44"/>
    <p:sldId id="329" r:id="rId45"/>
    <p:sldId id="337" r:id="rId46"/>
    <p:sldId id="274" r:id="rId47"/>
    <p:sldId id="276" r:id="rId48"/>
    <p:sldId id="312" r:id="rId49"/>
    <p:sldId id="314" r:id="rId50"/>
    <p:sldId id="283" r:id="rId51"/>
    <p:sldId id="284" r:id="rId52"/>
    <p:sldId id="331" r:id="rId53"/>
    <p:sldId id="299" r:id="rId54"/>
    <p:sldId id="300" r:id="rId55"/>
    <p:sldId id="316" r:id="rId56"/>
    <p:sldId id="339" r:id="rId57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5D3BBAD-4939-4F77-B90C-258608CA6D43}">
          <p14:sldIdLst>
            <p14:sldId id="261"/>
          </p14:sldIdLst>
        </p14:section>
        <p14:section name="Sección 1" id="{E2B57654-5E85-43A1-8765-00A948B27F1B}">
          <p14:sldIdLst>
            <p14:sldId id="346"/>
            <p14:sldId id="256"/>
            <p14:sldId id="257"/>
            <p14:sldId id="344"/>
            <p14:sldId id="260"/>
            <p14:sldId id="259"/>
            <p14:sldId id="347"/>
            <p14:sldId id="348"/>
            <p14:sldId id="341"/>
            <p14:sldId id="343"/>
            <p14:sldId id="262"/>
            <p14:sldId id="264"/>
            <p14:sldId id="265"/>
            <p14:sldId id="342"/>
            <p14:sldId id="258"/>
            <p14:sldId id="267"/>
            <p14:sldId id="269"/>
            <p14:sldId id="272"/>
            <p14:sldId id="278"/>
            <p14:sldId id="280"/>
            <p14:sldId id="282"/>
            <p14:sldId id="286"/>
            <p14:sldId id="288"/>
            <p14:sldId id="290"/>
            <p14:sldId id="293"/>
            <p14:sldId id="294"/>
            <p14:sldId id="298"/>
            <p14:sldId id="296"/>
            <p14:sldId id="304"/>
            <p14:sldId id="306"/>
            <p14:sldId id="310"/>
            <p14:sldId id="308"/>
            <p14:sldId id="318"/>
            <p14:sldId id="320"/>
            <p14:sldId id="322"/>
            <p14:sldId id="324"/>
            <p14:sldId id="333"/>
            <p14:sldId id="335"/>
            <p14:sldId id="266"/>
            <p14:sldId id="271"/>
            <p14:sldId id="273"/>
            <p14:sldId id="326"/>
            <p14:sldId id="329"/>
            <p14:sldId id="337"/>
            <p14:sldId id="274"/>
            <p14:sldId id="276"/>
            <p14:sldId id="312"/>
            <p14:sldId id="314"/>
            <p14:sldId id="283"/>
            <p14:sldId id="284"/>
            <p14:sldId id="331"/>
            <p14:sldId id="299"/>
            <p14:sldId id="300"/>
            <p14:sldId id="316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92" autoAdjust="0"/>
  </p:normalViewPr>
  <p:slideViewPr>
    <p:cSldViewPr>
      <p:cViewPr varScale="1">
        <p:scale>
          <a:sx n="64" d="100"/>
          <a:sy n="64" d="100"/>
        </p:scale>
        <p:origin x="8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41A-A445-491B-A179-64A424A3E5BF}" type="datetimeFigureOut">
              <a:rPr lang="ca-ES" smtClean="0"/>
              <a:t>1/10/2020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CAE6F-3626-47AB-BF87-11ED8AC2C0C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800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CAE6F-3626-47AB-BF87-11ED8AC2C0C5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874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B5EA1-1ED7-4497-96BD-03E3ACD17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4F21F9-81F2-4A97-AC53-56CCD5075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B9E7CC-90AE-4EEF-AFA9-6292518D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7782-2F68-41B5-AB90-178659B25A9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99DDDE-7CD5-4143-9611-AB8D09CF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B4552D-C258-49F3-BD8F-0D45E8A6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0F67-5443-4393-B6BD-0CB768946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259038"/>
      </p:ext>
    </p:extLst>
  </p:cSld>
  <p:clrMapOvr>
    <a:masterClrMapping/>
  </p:clrMapOvr>
  <p:transition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1F286-EBC9-4E8F-972B-AC9AF284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330749-7F5B-4B1D-8F62-4CDB92CF7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6601AA-07BD-4BB7-B549-77A03E47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7782-2F68-41B5-AB90-178659B25A9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3ABA68-7AB5-434D-9D80-7DEB5811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066EF2-1CED-423F-9A3F-19225058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0F67-5443-4393-B6BD-0CB768946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5877"/>
      </p:ext>
    </p:extLst>
  </p:cSld>
  <p:clrMapOvr>
    <a:masterClrMapping/>
  </p:clrMapOvr>
  <p:transition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D49A47-C2DF-45A3-B37C-22405070E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2C5BC6-CE1F-4F4C-914A-FFFC80317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6ACEC-D2AE-4278-8BBD-8499FBD24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7782-2F68-41B5-AB90-178659B25A9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93DB1A-4244-4951-BAF0-0DB6FA9A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1134B5-034A-45B5-A687-CE65796B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0F67-5443-4393-B6BD-0CB768946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415488"/>
      </p:ext>
    </p:extLst>
  </p:cSld>
  <p:clrMapOvr>
    <a:masterClrMapping/>
  </p:clrMapOvr>
  <p:transition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60622-598D-4001-BA06-460F4C76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6896B8-0EB0-445F-9622-2A40E96BB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15FCD8-0071-4BF7-A904-2AA59083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7782-2F68-41B5-AB90-178659B25A9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FE94C1-681D-40AC-AAD4-49CBC5EA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666F3D-E019-4015-B6AB-0AABCBDD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0F67-5443-4393-B6BD-0CB768946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427760"/>
      </p:ext>
    </p:extLst>
  </p:cSld>
  <p:clrMapOvr>
    <a:masterClrMapping/>
  </p:clrMapOvr>
  <p:transition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7A48F-9547-4D53-AE60-C9C91A2D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0DE62C-B2E7-481C-97D1-D06A3E43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660078-524E-4C6E-A217-B1A645AB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7782-2F68-41B5-AB90-178659B25A9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8A8E44-C44B-492D-A9E2-6019CEFD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F570B0-9BC7-4730-822B-2F78296F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0F67-5443-4393-B6BD-0CB768946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746897"/>
      </p:ext>
    </p:extLst>
  </p:cSld>
  <p:clrMapOvr>
    <a:masterClrMapping/>
  </p:clrMapOvr>
  <p:transition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F0CDA-FC65-4B5E-A3E1-95BC5429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59CD59-6F81-4FE4-A0F1-9E1B7C826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0403FB-3772-4E38-8569-6DC46A78E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6F9C11-946C-4B5E-B3A0-E9A4EC3B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7782-2F68-41B5-AB90-178659B25A9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528FE9-38C0-44C0-8D15-D8166DB1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596B26-59EB-4AB3-B599-320F3D93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0F67-5443-4393-B6BD-0CB768946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19224"/>
      </p:ext>
    </p:extLst>
  </p:cSld>
  <p:clrMapOvr>
    <a:masterClrMapping/>
  </p:clrMapOvr>
  <p:transition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5BEF1-F404-431F-B481-4C3E7997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9F191C-C5D4-4671-A913-4479D693E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DC9E4D-068B-4779-B0EE-ACBB8DC57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06554E-A0A3-4966-80E8-8980A7523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ED5C3B-0874-449B-9713-A774751F3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CF3A1F-DF14-4147-A69B-824A6C73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7782-2F68-41B5-AB90-178659B25A9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267B79E-33F9-42D8-B988-8BA8ABDB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41482A-C61D-40E2-B446-48154DB0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0F67-5443-4393-B6BD-0CB768946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022786"/>
      </p:ext>
    </p:extLst>
  </p:cSld>
  <p:clrMapOvr>
    <a:masterClrMapping/>
  </p:clrMapOvr>
  <p:transition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1BC4D-6321-4510-AD4A-8FBAE036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02395C-331C-4C6A-BD4C-4E1884F0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7782-2F68-41B5-AB90-178659B25A9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3A1D5F-EA70-44C8-AA35-04A3947E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4EA313-867C-40EB-AF79-4A29567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0F67-5443-4393-B6BD-0CB768946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740561"/>
      </p:ext>
    </p:extLst>
  </p:cSld>
  <p:clrMapOvr>
    <a:masterClrMapping/>
  </p:clrMapOvr>
  <p:transition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99DA15-8D32-4472-AEEC-697F5F18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7782-2F68-41B5-AB90-178659B25A9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FD9FA9-9F5F-4038-B1BF-0B27F9F6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57EDFB-C6CC-430C-8657-17B5874E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0F67-5443-4393-B6BD-0CB768946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337053"/>
      </p:ext>
    </p:extLst>
  </p:cSld>
  <p:clrMapOvr>
    <a:masterClrMapping/>
  </p:clrMapOvr>
  <p:transition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87333-6D69-496F-8260-58333B75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14B936-F5C6-4D0E-8FBD-FEF39A813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24DFB4-29AC-43EE-8EBF-AE0ABD58B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A889B-02F5-4FA6-A4C5-9BC1F9A05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7782-2F68-41B5-AB90-178659B25A9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654BD8-F614-4A51-B177-73BA9C63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5F22A-5A6E-43D1-B778-BC3D5704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0F67-5443-4393-B6BD-0CB768946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937379"/>
      </p:ext>
    </p:extLst>
  </p:cSld>
  <p:clrMapOvr>
    <a:masterClrMapping/>
  </p:clrMapOvr>
  <p:transition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D0755-0A4B-4310-9094-FB7DA1D8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92CA13-03CA-430B-BB92-634DB3D38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974FB9-A903-49A3-8702-C57ECF32E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6AE661-EB49-4B1F-903D-00057F22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7782-2F68-41B5-AB90-178659B25A9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5B32B6-63A1-410B-AE24-4800B400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38960E-9261-40BB-A051-4C5C68CD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0F67-5443-4393-B6BD-0CB768946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740037"/>
      </p:ext>
    </p:extLst>
  </p:cSld>
  <p:clrMapOvr>
    <a:masterClrMapping/>
  </p:clrMapOvr>
  <p:transition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1BBF4C-7808-440F-9159-740FF578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80579C-443E-4C9E-8E4C-015C13EE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1764D-A385-407D-A558-76B8AA953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7782-2F68-41B5-AB90-178659B25A97}" type="datetimeFigureOut">
              <a:rPr lang="es-ES" smtClean="0"/>
              <a:t>01/10/2020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14778-CC47-485A-B3ED-61D9CF0BA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B5B51A-12C3-4C12-99C3-9B50F894D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0F67-5443-4393-B6BD-0CB7689462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56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500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50.xml"/><Relationship Id="rId18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slide" Target="slide42.xml"/><Relationship Id="rId12" Type="http://schemas.openxmlformats.org/officeDocument/2006/relationships/slide" Target="slide51.xml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40.xml"/><Relationship Id="rId5" Type="http://schemas.openxmlformats.org/officeDocument/2006/relationships/slide" Target="slide2.xml"/><Relationship Id="rId15" Type="http://schemas.openxmlformats.org/officeDocument/2006/relationships/slide" Target="slide53.xml"/><Relationship Id="rId10" Type="http://schemas.openxmlformats.org/officeDocument/2006/relationships/slide" Target="slide41.xml"/><Relationship Id="rId19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slide" Target="slide16.xml"/><Relationship Id="rId14" Type="http://schemas.openxmlformats.org/officeDocument/2006/relationships/slide" Target="slide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pv.es/ficha-personal/frarafer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ata.csic.es/es/personal/ana-rosa-ballester-frutos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twitter.com/march_neus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hematologialafe.es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icmol.es/uimm/index.php?menu=home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prl.upv.es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institutobernabeu.com/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institutobernabeu.com/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segundasvictimas.es/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fisabio.san.gva.es/documents/10157/6f6a3e58-59ed-4483-96db-7fe5a0c5a88a" TargetMode="External"/><Relationship Id="rId2" Type="http://schemas.openxmlformats.org/officeDocument/2006/relationships/hyperlink" Target="https://www.linkedin.com/in/maribel-acien-md-phd-4abba3164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eb.ua.es/electro/main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3"/>
            <a:ext cx="2531541" cy="338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21" y="9803"/>
            <a:ext cx="37271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Llamada rectangular"/>
          <p:cNvSpPr/>
          <p:nvPr/>
        </p:nvSpPr>
        <p:spPr>
          <a:xfrm>
            <a:off x="3816394" y="2022714"/>
            <a:ext cx="1091280" cy="646330"/>
          </a:xfrm>
          <a:prstGeom prst="wedgeRectCallout">
            <a:avLst>
              <a:gd name="adj1" fmla="val 46610"/>
              <a:gd name="adj2" fmla="val 11691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CuadroTexto">
            <a:hlinkClick r:id="rId5" action="ppaction://hlinksldjump"/>
          </p:cNvPr>
          <p:cNvSpPr txBox="1"/>
          <p:nvPr/>
        </p:nvSpPr>
        <p:spPr>
          <a:xfrm>
            <a:off x="3855807" y="2034988"/>
            <a:ext cx="114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dirty="0"/>
              <a:t>Guanyadora Categoria </a:t>
            </a:r>
            <a:r>
              <a:rPr lang="es-ES" sz="1200" b="1" dirty="0"/>
              <a:t>Local 2018</a:t>
            </a:r>
          </a:p>
        </p:txBody>
      </p:sp>
      <p:grpSp>
        <p:nvGrpSpPr>
          <p:cNvPr id="17" name="16 Grupo"/>
          <p:cNvGrpSpPr/>
          <p:nvPr/>
        </p:nvGrpSpPr>
        <p:grpSpPr>
          <a:xfrm>
            <a:off x="4459700" y="4725144"/>
            <a:ext cx="669222" cy="432048"/>
            <a:chOff x="4355976" y="2441476"/>
            <a:chExt cx="669222" cy="432048"/>
          </a:xfrm>
        </p:grpSpPr>
        <p:sp>
          <p:nvSpPr>
            <p:cNvPr id="18" name="17 Llamada rectangular"/>
            <p:cNvSpPr/>
            <p:nvPr/>
          </p:nvSpPr>
          <p:spPr>
            <a:xfrm>
              <a:off x="4355976" y="2441476"/>
              <a:ext cx="669222" cy="432048"/>
            </a:xfrm>
            <a:prstGeom prst="wedgeRectCallout">
              <a:avLst>
                <a:gd name="adj1" fmla="val -7849"/>
                <a:gd name="adj2" fmla="val 154028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9" name="18 CuadroTexto">
              <a:hlinkClick r:id="rId6" action="ppaction://hlinksldjump"/>
            </p:cNvPr>
            <p:cNvSpPr txBox="1"/>
            <p:nvPr/>
          </p:nvSpPr>
          <p:spPr>
            <a:xfrm>
              <a:off x="4355976" y="2519000"/>
              <a:ext cx="664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Alacant</a:t>
              </a:r>
              <a:endParaRPr lang="es-ES" sz="1200" b="1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148064" y="2287905"/>
            <a:ext cx="719621" cy="432048"/>
            <a:chOff x="4716016" y="2287905"/>
            <a:chExt cx="719621" cy="432048"/>
          </a:xfrm>
        </p:grpSpPr>
        <p:sp>
          <p:nvSpPr>
            <p:cNvPr id="22" name="21 Llamada rectangular"/>
            <p:cNvSpPr/>
            <p:nvPr/>
          </p:nvSpPr>
          <p:spPr>
            <a:xfrm>
              <a:off x="4765434" y="2287905"/>
              <a:ext cx="669222" cy="432048"/>
            </a:xfrm>
            <a:prstGeom prst="wedgeRectCallout">
              <a:avLst>
                <a:gd name="adj1" fmla="val -80544"/>
                <a:gd name="adj2" fmla="val 138904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3" name="22 CuadroTexto">
              <a:hlinkClick r:id="rId8" action="ppaction://hlinksldjump"/>
            </p:cNvPr>
            <p:cNvSpPr txBox="1"/>
            <p:nvPr/>
          </p:nvSpPr>
          <p:spPr>
            <a:xfrm>
              <a:off x="4716016" y="2359913"/>
              <a:ext cx="719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València</a:t>
              </a:r>
              <a:endParaRPr lang="es-ES" sz="1200" b="1" dirty="0"/>
            </a:p>
          </p:txBody>
        </p:sp>
      </p:grpSp>
      <p:sp>
        <p:nvSpPr>
          <p:cNvPr id="24" name="23 Llamada rectangular"/>
          <p:cNvSpPr/>
          <p:nvPr/>
        </p:nvSpPr>
        <p:spPr>
          <a:xfrm>
            <a:off x="4907674" y="3658502"/>
            <a:ext cx="669222" cy="432048"/>
          </a:xfrm>
          <a:prstGeom prst="wedgeRectCallout">
            <a:avLst>
              <a:gd name="adj1" fmla="val -7849"/>
              <a:gd name="adj2" fmla="val 1540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CuadroTexto">
            <a:hlinkClick r:id="rId10" action="ppaction://hlinksldjump"/>
          </p:cNvPr>
          <p:cNvSpPr txBox="1"/>
          <p:nvPr/>
        </p:nvSpPr>
        <p:spPr>
          <a:xfrm>
            <a:off x="4908133" y="3741543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Albaida</a:t>
            </a:r>
            <a:endParaRPr lang="es-ES" sz="1200" b="1" dirty="0"/>
          </a:p>
        </p:txBody>
      </p:sp>
      <p:sp>
        <p:nvSpPr>
          <p:cNvPr id="26" name="25 Llamada rectangular"/>
          <p:cNvSpPr/>
          <p:nvPr/>
        </p:nvSpPr>
        <p:spPr>
          <a:xfrm>
            <a:off x="5414946" y="836712"/>
            <a:ext cx="669222" cy="432048"/>
          </a:xfrm>
          <a:prstGeom prst="wedgeRectCallout">
            <a:avLst>
              <a:gd name="adj1" fmla="val -7849"/>
              <a:gd name="adj2" fmla="val 1540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26 CuadroTexto">
            <a:hlinkClick r:id="rId12" action="ppaction://hlinksldjump"/>
          </p:cNvPr>
          <p:cNvSpPr txBox="1"/>
          <p:nvPr/>
        </p:nvSpPr>
        <p:spPr>
          <a:xfrm>
            <a:off x="5352091" y="919753"/>
            <a:ext cx="689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Castelló</a:t>
            </a:r>
            <a:endParaRPr lang="es-ES" sz="1200" b="1" dirty="0"/>
          </a:p>
        </p:txBody>
      </p:sp>
      <p:sp>
        <p:nvSpPr>
          <p:cNvPr id="32" name="31 Llamada rectangular"/>
          <p:cNvSpPr/>
          <p:nvPr/>
        </p:nvSpPr>
        <p:spPr>
          <a:xfrm>
            <a:off x="3887924" y="4869160"/>
            <a:ext cx="540060" cy="432048"/>
          </a:xfrm>
          <a:prstGeom prst="wedgeRectCallout">
            <a:avLst>
              <a:gd name="adj1" fmla="val 67250"/>
              <a:gd name="adj2" fmla="val 14378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32 CuadroTexto">
            <a:hlinkClick r:id="rId14" action="ppaction://hlinksldjump"/>
          </p:cNvPr>
          <p:cNvSpPr txBox="1"/>
          <p:nvPr/>
        </p:nvSpPr>
        <p:spPr>
          <a:xfrm>
            <a:off x="3959932" y="4946684"/>
            <a:ext cx="369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Elx</a:t>
            </a:r>
            <a:endParaRPr lang="es-ES" sz="1200" b="1" dirty="0"/>
          </a:p>
        </p:txBody>
      </p:sp>
      <p:sp>
        <p:nvSpPr>
          <p:cNvPr id="28" name="14 Llamada rectangular">
            <a:extLst>
              <a:ext uri="{FF2B5EF4-FFF2-40B4-BE49-F238E27FC236}">
                <a16:creationId xmlns:a16="http://schemas.microsoft.com/office/drawing/2014/main" id="{66F5216D-6456-41DF-BB94-A465DF55EB28}"/>
              </a:ext>
            </a:extLst>
          </p:cNvPr>
          <p:cNvSpPr/>
          <p:nvPr/>
        </p:nvSpPr>
        <p:spPr>
          <a:xfrm>
            <a:off x="3419872" y="2791916"/>
            <a:ext cx="849449" cy="349052"/>
          </a:xfrm>
          <a:prstGeom prst="wedgeRectCallout">
            <a:avLst>
              <a:gd name="adj1" fmla="val 113705"/>
              <a:gd name="adj2" fmla="val 3660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Picanya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2015C9C-742B-4199-BC2C-7C1AA3006162}"/>
              </a:ext>
            </a:extLst>
          </p:cNvPr>
          <p:cNvSpPr/>
          <p:nvPr/>
        </p:nvSpPr>
        <p:spPr>
          <a:xfrm>
            <a:off x="-22308" y="-15920"/>
            <a:ext cx="2910560" cy="6873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0" name="Picture 4" descr="C:\Users\matallan\Desktop\main-logo.png">
            <a:extLst>
              <a:ext uri="{FF2B5EF4-FFF2-40B4-BE49-F238E27FC236}">
                <a16:creationId xmlns:a16="http://schemas.microsoft.com/office/drawing/2014/main" id="{F4169D37-B69C-4307-B3FF-1F69BFEF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06674"/>
            <a:ext cx="3312368" cy="8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152858DB-F73E-4CD5-A745-89FA8108000E}"/>
              </a:ext>
            </a:extLst>
          </p:cNvPr>
          <p:cNvSpPr/>
          <p:nvPr/>
        </p:nvSpPr>
        <p:spPr>
          <a:xfrm>
            <a:off x="6588224" y="3362724"/>
            <a:ext cx="2555776" cy="3505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7" name="20 CuadroTexto">
            <a:extLst>
              <a:ext uri="{FF2B5EF4-FFF2-40B4-BE49-F238E27FC236}">
                <a16:creationId xmlns:a16="http://schemas.microsoft.com/office/drawing/2014/main" id="{1234A18C-4DDC-43A4-B0E0-A70FDB2DA9E6}"/>
              </a:ext>
            </a:extLst>
          </p:cNvPr>
          <p:cNvSpPr txBox="1"/>
          <p:nvPr/>
        </p:nvSpPr>
        <p:spPr>
          <a:xfrm>
            <a:off x="4282250" y="5938247"/>
            <a:ext cx="5180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>
                <a:solidFill>
                  <a:srgbClr val="7030A0"/>
                </a:solidFill>
              </a:rPr>
              <a:t>El Mapa de les Científiques Valencianes 2018</a:t>
            </a:r>
          </a:p>
        </p:txBody>
      </p:sp>
      <p:sp>
        <p:nvSpPr>
          <p:cNvPr id="38" name="17 Llamada rectangular">
            <a:hlinkClick r:id="rId18" action="ppaction://hlinksldjump"/>
            <a:extLst>
              <a:ext uri="{FF2B5EF4-FFF2-40B4-BE49-F238E27FC236}">
                <a16:creationId xmlns:a16="http://schemas.microsoft.com/office/drawing/2014/main" id="{C18A583A-690C-4A9E-B28C-DF1294779856}"/>
              </a:ext>
            </a:extLst>
          </p:cNvPr>
          <p:cNvSpPr/>
          <p:nvPr/>
        </p:nvSpPr>
        <p:spPr>
          <a:xfrm>
            <a:off x="5260102" y="4567650"/>
            <a:ext cx="1374816" cy="662772"/>
          </a:xfrm>
          <a:prstGeom prst="wedgeRectCallout">
            <a:avLst>
              <a:gd name="adj1" fmla="val -82222"/>
              <a:gd name="adj2" fmla="val 962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" sz="1200" b="1" dirty="0">
              <a:solidFill>
                <a:prstClr val="black"/>
              </a:solidFill>
            </a:endParaRPr>
          </a:p>
          <a:p>
            <a:pPr lvl="0"/>
            <a:r>
              <a:rPr lang="es-ES" sz="1200" b="1" dirty="0" err="1">
                <a:solidFill>
                  <a:prstClr val="black"/>
                </a:solidFill>
              </a:rPr>
              <a:t>Guanyadora</a:t>
            </a:r>
            <a:r>
              <a:rPr lang="es-ES" sz="1200" b="1" dirty="0">
                <a:solidFill>
                  <a:prstClr val="black"/>
                </a:solidFill>
              </a:rPr>
              <a:t> </a:t>
            </a:r>
            <a:r>
              <a:rPr lang="es-ES" sz="1200" b="1" dirty="0" err="1">
                <a:solidFill>
                  <a:prstClr val="black"/>
                </a:solidFill>
              </a:rPr>
              <a:t>Categoria</a:t>
            </a:r>
            <a:r>
              <a:rPr lang="es-ES" sz="1200" b="1" dirty="0">
                <a:solidFill>
                  <a:prstClr val="black"/>
                </a:solidFill>
              </a:rPr>
              <a:t> Com. Valenciana 2018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4" name="17 Llamada rectangular">
            <a:hlinkClick r:id="rId19" action="ppaction://hlinksldjump"/>
            <a:extLst>
              <a:ext uri="{FF2B5EF4-FFF2-40B4-BE49-F238E27FC236}">
                <a16:creationId xmlns:a16="http://schemas.microsoft.com/office/drawing/2014/main" id="{C02AF643-1120-4FD3-B599-E7D19E68DC03}"/>
              </a:ext>
            </a:extLst>
          </p:cNvPr>
          <p:cNvSpPr/>
          <p:nvPr/>
        </p:nvSpPr>
        <p:spPr>
          <a:xfrm>
            <a:off x="5854102" y="5338529"/>
            <a:ext cx="1742233" cy="575167"/>
          </a:xfrm>
          <a:prstGeom prst="wedgeRectCallout">
            <a:avLst>
              <a:gd name="adj1" fmla="val -123791"/>
              <a:gd name="adj2" fmla="val 516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" sz="1200" b="1" dirty="0">
              <a:solidFill>
                <a:prstClr val="black"/>
              </a:solidFill>
            </a:endParaRPr>
          </a:p>
          <a:p>
            <a:pPr lvl="0"/>
            <a:r>
              <a:rPr lang="es-ES" sz="1200" b="1" dirty="0" err="1">
                <a:solidFill>
                  <a:prstClr val="black"/>
                </a:solidFill>
              </a:rPr>
              <a:t>Guanyadora</a:t>
            </a:r>
            <a:r>
              <a:rPr lang="es-ES" sz="1200" b="1" dirty="0">
                <a:solidFill>
                  <a:prstClr val="black"/>
                </a:solidFill>
              </a:rPr>
              <a:t> </a:t>
            </a:r>
            <a:r>
              <a:rPr lang="es-ES" sz="1200" b="1" dirty="0" err="1">
                <a:solidFill>
                  <a:prstClr val="black"/>
                </a:solidFill>
              </a:rPr>
              <a:t>amb</a:t>
            </a:r>
            <a:r>
              <a:rPr lang="es-ES" sz="1200" b="1" dirty="0">
                <a:solidFill>
                  <a:prstClr val="black"/>
                </a:solidFill>
              </a:rPr>
              <a:t> </a:t>
            </a:r>
            <a:r>
              <a:rPr lang="es-ES" sz="1200" b="1" dirty="0" err="1">
                <a:solidFill>
                  <a:prstClr val="black"/>
                </a:solidFill>
              </a:rPr>
              <a:t>Menció</a:t>
            </a:r>
            <a:r>
              <a:rPr lang="es-ES" sz="1200" b="1" dirty="0">
                <a:solidFill>
                  <a:prstClr val="black"/>
                </a:solidFill>
              </a:rPr>
              <a:t> </a:t>
            </a:r>
            <a:r>
              <a:rPr lang="es-ES" sz="1200" b="1" dirty="0" err="1">
                <a:solidFill>
                  <a:prstClr val="black"/>
                </a:solidFill>
              </a:rPr>
              <a:t>d’Honor</a:t>
            </a:r>
            <a:r>
              <a:rPr lang="es-ES" sz="1200" b="1" dirty="0">
                <a:solidFill>
                  <a:prstClr val="black"/>
                </a:solidFill>
              </a:rPr>
              <a:t> 2018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18156"/>
      </p:ext>
    </p:extLst>
  </p:cSld>
  <p:clrMapOvr>
    <a:masterClrMapping/>
  </p:clrMapOvr>
  <p:transition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28961" y="1157843"/>
            <a:ext cx="6068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Dra. Maria Blasco </a:t>
            </a:r>
            <a:r>
              <a:rPr kumimoji="0" lang="ca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Marhuenda</a:t>
            </a: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Investigadora en Biologia Molecular i Oncologia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 Nacional d’Investigacions Oncològiques</a:t>
            </a:r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2" descr="Resultado de imagen de Maria Blasco Marhue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15" y="2852936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836982"/>
      </p:ext>
    </p:extLst>
  </p:cSld>
  <p:clrMapOvr>
    <a:masterClrMapping/>
  </p:clrMapOvr>
  <p:transition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4982343-FAC4-4AA0-8F3D-C37AD8131CFE}"/>
              </a:ext>
            </a:extLst>
          </p:cNvPr>
          <p:cNvSpPr/>
          <p:nvPr/>
        </p:nvSpPr>
        <p:spPr>
          <a:xfrm>
            <a:off x="1115617" y="2902989"/>
            <a:ext cx="7200800" cy="2487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PREMIS </a:t>
            </a:r>
            <a:r>
              <a:rPr lang="ca-ES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“CONCEPCIÓN ALEIXANDRE A LA DONA CIENTÍFICA VALENCIANA”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7EC91B9-292C-4834-BC7D-4B5B647B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3" y="1467342"/>
            <a:ext cx="6984774" cy="1049235"/>
          </a:xfrm>
        </p:spPr>
        <p:txBody>
          <a:bodyPr>
            <a:normAutofit fontScale="90000"/>
          </a:bodyPr>
          <a:lstStyle/>
          <a:p>
            <a:r>
              <a:rPr lang="es-ES" sz="4400" b="1" dirty="0">
                <a:solidFill>
                  <a:schemeClr val="accent4">
                    <a:lumMod val="50000"/>
                  </a:schemeClr>
                </a:solidFill>
              </a:rPr>
              <a:t>CANDIDATES CATEGORIA LOCAL</a:t>
            </a:r>
            <a:endParaRPr lang="ca-ES" sz="4400" dirty="0"/>
          </a:p>
        </p:txBody>
      </p:sp>
    </p:spTree>
    <p:extLst>
      <p:ext uri="{BB962C8B-B14F-4D97-AF65-F5344CB8AC3E}">
        <p14:creationId xmlns:p14="http://schemas.microsoft.com/office/powerpoint/2010/main" val="537967301"/>
      </p:ext>
    </p:extLst>
  </p:cSld>
  <p:clrMapOvr>
    <a:masterClrMapping/>
  </p:clrMapOvr>
  <p:transition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Comunidad valenc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21" y="44624"/>
            <a:ext cx="37271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550850" y="2302976"/>
            <a:ext cx="669222" cy="432048"/>
            <a:chOff x="4355976" y="2441476"/>
            <a:chExt cx="669222" cy="432048"/>
          </a:xfrm>
        </p:grpSpPr>
        <p:sp>
          <p:nvSpPr>
            <p:cNvPr id="10" name="9 Llamada rectangular"/>
            <p:cNvSpPr/>
            <p:nvPr/>
          </p:nvSpPr>
          <p:spPr>
            <a:xfrm>
              <a:off x="4355976" y="2441476"/>
              <a:ext cx="669222" cy="432048"/>
            </a:xfrm>
            <a:prstGeom prst="wedgeRectCallout">
              <a:avLst>
                <a:gd name="adj1" fmla="val -7849"/>
                <a:gd name="adj2" fmla="val 154028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CuadroTexto">
              <a:hlinkClick r:id="rId3" action="ppaction://hlinksldjump"/>
            </p:cNvPr>
            <p:cNvSpPr txBox="1"/>
            <p:nvPr/>
          </p:nvSpPr>
          <p:spPr>
            <a:xfrm>
              <a:off x="4355976" y="2519000"/>
              <a:ext cx="669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err="1"/>
                <a:t>Picanya</a:t>
              </a:r>
              <a:endParaRPr lang="es-ES" sz="1200" b="1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ACDD0067-8FBD-4BDD-A818-A0ACAF94B85B}"/>
              </a:ext>
            </a:extLst>
          </p:cNvPr>
          <p:cNvSpPr/>
          <p:nvPr/>
        </p:nvSpPr>
        <p:spPr>
          <a:xfrm>
            <a:off x="-1" y="0"/>
            <a:ext cx="286112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787ADFD-AF08-4E9D-8896-7D87600695F2}"/>
              </a:ext>
            </a:extLst>
          </p:cNvPr>
          <p:cNvSpPr/>
          <p:nvPr/>
        </p:nvSpPr>
        <p:spPr>
          <a:xfrm>
            <a:off x="6334024" y="0"/>
            <a:ext cx="284380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451212"/>
      </p:ext>
    </p:extLst>
  </p:cSld>
  <p:clrMapOvr>
    <a:masterClrMapping/>
  </p:clrMapOvr>
  <p:transition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18018" y="1124744"/>
            <a:ext cx="7489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030A0"/>
                </a:solidFill>
              </a:rPr>
              <a:t>Carolina </a:t>
            </a:r>
            <a:r>
              <a:rPr lang="es-ES" sz="2400" b="1" dirty="0" err="1">
                <a:solidFill>
                  <a:srgbClr val="7030A0"/>
                </a:solidFill>
              </a:rPr>
              <a:t>Belenguer</a:t>
            </a:r>
            <a:r>
              <a:rPr lang="es-ES" sz="2400" b="1" dirty="0">
                <a:solidFill>
                  <a:srgbClr val="7030A0"/>
                </a:solidFill>
              </a:rPr>
              <a:t> Sapiña</a:t>
            </a: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Investigadora en Química Analítica i </a:t>
            </a:r>
            <a:r>
              <a:rPr lang="es-ES" sz="2400" dirty="0" err="1">
                <a:solidFill>
                  <a:srgbClr val="7030A0"/>
                </a:solidFill>
              </a:rPr>
              <a:t>Ciència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dels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Materials</a:t>
            </a:r>
            <a:r>
              <a:rPr lang="es-ES" sz="2400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es-ES" sz="2400" dirty="0" err="1">
                <a:solidFill>
                  <a:srgbClr val="7030A0"/>
                </a:solidFill>
              </a:rPr>
              <a:t>Universitat</a:t>
            </a:r>
            <a:r>
              <a:rPr lang="es-ES" sz="2400" dirty="0">
                <a:solidFill>
                  <a:srgbClr val="7030A0"/>
                </a:solidFill>
              </a:rPr>
              <a:t> de València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29" y="2708920"/>
            <a:ext cx="2601640" cy="260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52338"/>
      </p:ext>
    </p:extLst>
  </p:cSld>
  <p:clrMapOvr>
    <a:masterClrMapping/>
  </p:clrMapOvr>
  <p:transition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154750" y="1148551"/>
            <a:ext cx="6816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030A0"/>
                </a:solidFill>
              </a:rPr>
              <a:t>Dra. Marta Benet Giménez</a:t>
            </a: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Investigadora en </a:t>
            </a:r>
            <a:r>
              <a:rPr lang="es-ES" sz="2400" dirty="0" err="1">
                <a:solidFill>
                  <a:srgbClr val="7030A0"/>
                </a:solidFill>
              </a:rPr>
              <a:t>Biomarcadors</a:t>
            </a:r>
            <a:r>
              <a:rPr lang="es-ES" sz="2400" dirty="0">
                <a:solidFill>
                  <a:srgbClr val="7030A0"/>
                </a:solidFill>
              </a:rPr>
              <a:t> i Medicina de </a:t>
            </a:r>
            <a:r>
              <a:rPr lang="es-ES" sz="2400" dirty="0" err="1">
                <a:solidFill>
                  <a:srgbClr val="7030A0"/>
                </a:solidFill>
              </a:rPr>
              <a:t>Precisió</a:t>
            </a:r>
            <a:endParaRPr lang="es-ES" sz="2400" dirty="0">
              <a:solidFill>
                <a:srgbClr val="7030A0"/>
              </a:solidFill>
            </a:endParaRPr>
          </a:p>
          <a:p>
            <a:pPr algn="ctr"/>
            <a:r>
              <a:rPr lang="es-ES" sz="2400" dirty="0" err="1">
                <a:solidFill>
                  <a:srgbClr val="7030A0"/>
                </a:solidFill>
              </a:rPr>
              <a:t>Institut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d’Investigació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Sanitària</a:t>
            </a:r>
            <a:r>
              <a:rPr lang="es-ES" sz="2400" dirty="0">
                <a:solidFill>
                  <a:srgbClr val="7030A0"/>
                </a:solidFill>
              </a:rPr>
              <a:t> La Fe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24440"/>
            <a:ext cx="2648776" cy="264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8624"/>
      </p:ext>
    </p:extLst>
  </p:cSld>
  <p:clrMapOvr>
    <a:masterClrMapping/>
  </p:clrMapOvr>
  <p:transition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299476" y="3429000"/>
            <a:ext cx="7232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PREMIS </a:t>
            </a:r>
            <a:r>
              <a:rPr lang="ca-ES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“CONCEPCIÓN ALEIXANDRE A LA DONA CIENTÍFICA VALENCIANA”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133D6D5-7E07-4AE4-BD2A-A9FD8F500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39" y="1484784"/>
            <a:ext cx="723296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>
                <a:solidFill>
                  <a:schemeClr val="accent4">
                    <a:lumMod val="50000"/>
                  </a:schemeClr>
                </a:solidFill>
              </a:rPr>
              <a:t>CANDIDATES CATEGORIA COMUNITAT VALENCIANA  </a:t>
            </a:r>
            <a:br>
              <a:rPr lang="es-ES" b="1" dirty="0">
                <a:solidFill>
                  <a:schemeClr val="accent4">
                    <a:lumMod val="50000"/>
                  </a:schemeClr>
                </a:solidFill>
              </a:rPr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34367096"/>
      </p:ext>
    </p:extLst>
  </p:cSld>
  <p:clrMapOvr>
    <a:masterClrMapping/>
  </p:clrMapOvr>
  <p:transition advTm="5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Comunidad valenc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3080544" cy="583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53" y="-2408"/>
            <a:ext cx="3727103" cy="689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4211960" y="2204864"/>
            <a:ext cx="720080" cy="432048"/>
            <a:chOff x="4211960" y="2204864"/>
            <a:chExt cx="720080" cy="432048"/>
          </a:xfrm>
        </p:grpSpPr>
        <p:sp>
          <p:nvSpPr>
            <p:cNvPr id="11" name="10 Llamada rectangular"/>
            <p:cNvSpPr/>
            <p:nvPr/>
          </p:nvSpPr>
          <p:spPr>
            <a:xfrm>
              <a:off x="4211960" y="2204864"/>
              <a:ext cx="669222" cy="432048"/>
            </a:xfrm>
            <a:prstGeom prst="wedgeRectCallout">
              <a:avLst>
                <a:gd name="adj1" fmla="val -7849"/>
                <a:gd name="adj2" fmla="val 154028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CuadroTexto">
              <a:hlinkClick r:id="rId4" action="ppaction://hlinksldjump"/>
            </p:cNvPr>
            <p:cNvSpPr txBox="1"/>
            <p:nvPr/>
          </p:nvSpPr>
          <p:spPr>
            <a:xfrm>
              <a:off x="4212419" y="2287905"/>
              <a:ext cx="719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/>
                <a:t>València</a:t>
              </a: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E78DC071-2F4C-4B4A-AD97-498C0D27046D}"/>
              </a:ext>
            </a:extLst>
          </p:cNvPr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B1EA7B5-FB81-4AB6-86F4-BE75A13BD2C1}"/>
              </a:ext>
            </a:extLst>
          </p:cNvPr>
          <p:cNvSpPr/>
          <p:nvPr/>
        </p:nvSpPr>
        <p:spPr>
          <a:xfrm>
            <a:off x="6516216" y="-38498"/>
            <a:ext cx="2843808" cy="693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838506"/>
      </p:ext>
    </p:extLst>
  </p:cSld>
  <p:clrMapOvr>
    <a:masterClrMapping/>
  </p:clrMapOvr>
  <p:transition advTm="5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11056" y="836712"/>
            <a:ext cx="572188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Francisca Ramón Fernández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Ciències Socials i Jurídiques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Politècnica de València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Professora titular de Dret Civil</a:t>
            </a:r>
          </a:p>
          <a:p>
            <a:pPr algn="ctr"/>
            <a:r>
              <a:rPr lang="ca-ES" u="sng" dirty="0">
                <a:hlinkClick r:id="rId2"/>
              </a:rPr>
              <a:t>http://www.upv.es/ficha-personal/frarafer</a:t>
            </a:r>
            <a:endParaRPr lang="ca-ES" u="sng" dirty="0"/>
          </a:p>
        </p:txBody>
      </p:sp>
      <p:sp>
        <p:nvSpPr>
          <p:cNvPr id="4" name="3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330456-EEA3-4946-943F-CF9D6D3F5C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39"/>
          <a:stretch/>
        </p:blipFill>
        <p:spPr>
          <a:xfrm>
            <a:off x="3347864" y="2903046"/>
            <a:ext cx="2655738" cy="27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49154"/>
      </p:ext>
    </p:extLst>
  </p:cSld>
  <p:clrMapOvr>
    <a:masterClrMapping/>
  </p:clrMapOvr>
  <p:transition advTm="5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69978" y="1157843"/>
            <a:ext cx="5385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030A0"/>
                </a:solidFill>
              </a:rPr>
              <a:t>Dra. Camila Mileto</a:t>
            </a: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Investigadora en Arquitectura Patrimonial</a:t>
            </a: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Universitat </a:t>
            </a:r>
            <a:r>
              <a:rPr lang="es-ES" sz="2400" dirty="0" err="1">
                <a:solidFill>
                  <a:srgbClr val="7030A0"/>
                </a:solidFill>
              </a:rPr>
              <a:t>Politècnica</a:t>
            </a:r>
            <a:r>
              <a:rPr lang="es-ES" sz="2400" dirty="0">
                <a:solidFill>
                  <a:srgbClr val="7030A0"/>
                </a:solidFill>
              </a:rPr>
              <a:t> de València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61"/>
          <a:stretch/>
        </p:blipFill>
        <p:spPr bwMode="auto">
          <a:xfrm>
            <a:off x="3165543" y="2780928"/>
            <a:ext cx="2414569" cy="282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546149"/>
      </p:ext>
    </p:extLst>
  </p:cSld>
  <p:clrMapOvr>
    <a:masterClrMapping/>
  </p:clrMapOvr>
  <p:transition advTm="5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85946" y="1157843"/>
            <a:ext cx="5154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Amparo </a:t>
            </a:r>
            <a:r>
              <a:rPr lang="ca-ES" sz="2400" b="1" dirty="0" err="1">
                <a:solidFill>
                  <a:srgbClr val="7030A0"/>
                </a:solidFill>
              </a:rPr>
              <a:t>Chiralt</a:t>
            </a:r>
            <a:r>
              <a:rPr lang="ca-ES" sz="2400" b="1" dirty="0">
                <a:solidFill>
                  <a:srgbClr val="7030A0"/>
                </a:solidFill>
              </a:rPr>
              <a:t> Boix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Tecnologia Alimentària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Politècnica de València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17478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260353"/>
      </p:ext>
    </p:extLst>
  </p:cSld>
  <p:clrMapOvr>
    <a:masterClrMapping/>
  </p:clrMapOvr>
  <p:transition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6B25E5-E857-43AE-8A0A-307F798C0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92" y="3212976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PREMIS  </a:t>
            </a:r>
            <a:r>
              <a:rPr lang="ca-ES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“CONCEPCIÓN ALEIXANDRE A LA DONA CIENTÍFICA VALENCIANA”</a:t>
            </a:r>
          </a:p>
          <a:p>
            <a:endParaRPr lang="ca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9A0B61-B9BF-497F-A85F-9568F151C040}"/>
              </a:ext>
            </a:extLst>
          </p:cNvPr>
          <p:cNvSpPr/>
          <p:nvPr/>
        </p:nvSpPr>
        <p:spPr>
          <a:xfrm>
            <a:off x="1619672" y="1844824"/>
            <a:ext cx="76674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chemeClr val="accent4">
                    <a:lumMod val="50000"/>
                  </a:schemeClr>
                </a:solidFill>
              </a:rPr>
              <a:t>GUARDONADA LOCAL 2018 </a:t>
            </a:r>
            <a:endParaRPr lang="ca-ES" sz="4000" dirty="0"/>
          </a:p>
        </p:txBody>
      </p:sp>
    </p:spTree>
    <p:extLst>
      <p:ext uri="{BB962C8B-B14F-4D97-AF65-F5344CB8AC3E}">
        <p14:creationId xmlns:p14="http://schemas.microsoft.com/office/powerpoint/2010/main" val="3729944362"/>
      </p:ext>
    </p:extLst>
  </p:cSld>
  <p:clrMapOvr>
    <a:masterClrMapping/>
  </p:clrMapOvr>
  <p:transition advTm="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04324" y="1157843"/>
            <a:ext cx="5117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Montserrat Robles </a:t>
            </a:r>
            <a:r>
              <a:rPr lang="ca-ES" sz="2400" b="1" dirty="0" err="1">
                <a:solidFill>
                  <a:srgbClr val="7030A0"/>
                </a:solidFill>
              </a:rPr>
              <a:t>Viejo</a:t>
            </a:r>
            <a:endParaRPr lang="ca-ES" sz="2400" b="1" dirty="0">
              <a:solidFill>
                <a:srgbClr val="7030A0"/>
              </a:solidFill>
            </a:endParaRP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Informàtica Biomèdica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Politècnica de València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74097"/>
            <a:ext cx="2369175" cy="317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815989"/>
      </p:ext>
    </p:extLst>
  </p:cSld>
  <p:clrMapOvr>
    <a:masterClrMapping/>
  </p:clrMapOvr>
  <p:transition advTm="5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94706" y="1157843"/>
            <a:ext cx="5136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Susana Rubio </a:t>
            </a:r>
            <a:r>
              <a:rPr lang="ca-ES" sz="2400" b="1" dirty="0" err="1">
                <a:solidFill>
                  <a:srgbClr val="7030A0"/>
                </a:solidFill>
              </a:rPr>
              <a:t>Arraez</a:t>
            </a:r>
            <a:endParaRPr lang="ca-ES" sz="2400" b="1" dirty="0">
              <a:solidFill>
                <a:srgbClr val="7030A0"/>
              </a:solidFill>
            </a:endParaRP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Enginyeria Alimentària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Politècnica de València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57208"/>
            <a:ext cx="2194558" cy="273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34359"/>
      </p:ext>
    </p:extLst>
  </p:cSld>
  <p:clrMapOvr>
    <a:masterClrMapping/>
  </p:clrMapOvr>
  <p:transition advTm="5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9501" y="620688"/>
            <a:ext cx="748499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Ana Rosa Ballester Frutos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Enginyera Agrònoma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 Investigadora en Biologia Molecular i Patologia </a:t>
            </a:r>
            <a:r>
              <a:rPr lang="ca-ES" sz="2400" dirty="0" err="1">
                <a:solidFill>
                  <a:srgbClr val="7030A0"/>
                </a:solidFill>
              </a:rPr>
              <a:t>Postcollita</a:t>
            </a:r>
            <a:r>
              <a:rPr lang="ca-ES" sz="2400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en l’Institut d’Agroquímica i Tecnologia d’Aliments</a:t>
            </a:r>
          </a:p>
          <a:p>
            <a:pPr algn="ctr"/>
            <a:r>
              <a:rPr lang="en-US" u="sng" dirty="0">
                <a:hlinkClick r:id="rId2"/>
              </a:rPr>
              <a:t>https://www.iata.csic.es/es/personal/ana-rosa-ballester-frutos</a:t>
            </a:r>
            <a:endParaRPr lang="ca-ES" dirty="0"/>
          </a:p>
          <a:p>
            <a:pPr algn="ctr"/>
            <a:endParaRPr lang="ca-ES" sz="2400" dirty="0">
              <a:solidFill>
                <a:srgbClr val="7030A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3"/>
          <a:stretch/>
        </p:blipFill>
        <p:spPr bwMode="auto">
          <a:xfrm>
            <a:off x="2987824" y="2723381"/>
            <a:ext cx="2556030" cy="31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651124"/>
      </p:ext>
    </p:extLst>
  </p:cSld>
  <p:clrMapOvr>
    <a:masterClrMapping/>
  </p:clrMapOvr>
  <p:transition advTm="5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61037" y="1157843"/>
            <a:ext cx="4803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Ana Maria </a:t>
            </a:r>
            <a:r>
              <a:rPr lang="ca-ES" sz="2400" b="1" dirty="0" err="1">
                <a:solidFill>
                  <a:srgbClr val="7030A0"/>
                </a:solidFill>
              </a:rPr>
              <a:t>Primo</a:t>
            </a:r>
            <a:r>
              <a:rPr lang="ca-ES" sz="2400" b="1" dirty="0">
                <a:solidFill>
                  <a:srgbClr val="7030A0"/>
                </a:solidFill>
              </a:rPr>
              <a:t> Arnau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Tecnologia Química 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Politècnica de València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42" y="2763637"/>
            <a:ext cx="2358115" cy="29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445794"/>
      </p:ext>
    </p:extLst>
  </p:cSld>
  <p:clrMapOvr>
    <a:masterClrMapping/>
  </p:clrMapOvr>
  <p:transition advTm="5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45471" y="1019781"/>
            <a:ext cx="7453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</a:t>
            </a:r>
            <a:r>
              <a:rPr lang="ca-ES" sz="2400" b="1" dirty="0" err="1">
                <a:solidFill>
                  <a:srgbClr val="7030A0"/>
                </a:solidFill>
              </a:rPr>
              <a:t>Vasiliki</a:t>
            </a:r>
            <a:r>
              <a:rPr lang="ca-ES" sz="2400" b="1" dirty="0">
                <a:solidFill>
                  <a:srgbClr val="7030A0"/>
                </a:solidFill>
              </a:rPr>
              <a:t> </a:t>
            </a:r>
            <a:r>
              <a:rPr lang="ca-ES" sz="2400" b="1" dirty="0" err="1">
                <a:solidFill>
                  <a:srgbClr val="7030A0"/>
                </a:solidFill>
              </a:rPr>
              <a:t>Mitsou</a:t>
            </a:r>
            <a:endParaRPr lang="ca-ES" sz="2400" b="1" dirty="0">
              <a:solidFill>
                <a:srgbClr val="7030A0"/>
              </a:solidFill>
            </a:endParaRP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Física de partícules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Institut de Física Corpuscular- CSIC/Universitat de València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89" y="2384105"/>
            <a:ext cx="2184822" cy="344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441064"/>
      </p:ext>
    </p:extLst>
  </p:cSld>
  <p:clrMapOvr>
    <a:masterClrMapping/>
  </p:clrMapOvr>
  <p:transition advTm="5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87614" y="857932"/>
            <a:ext cx="455073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Neus López March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Física Corpuscular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Institut de Física Corpuscular (UV)</a:t>
            </a:r>
          </a:p>
          <a:p>
            <a:pPr algn="ctr"/>
            <a:r>
              <a:rPr lang="ca-ES" u="sng" dirty="0">
                <a:hlinkClick r:id="rId2"/>
              </a:rPr>
              <a:t>https://twitter.com/march_neus</a:t>
            </a:r>
            <a:endParaRPr lang="ca-ES" dirty="0"/>
          </a:p>
          <a:p>
            <a:pPr algn="ctr"/>
            <a:endParaRPr lang="ca-ES" sz="2400" dirty="0">
              <a:solidFill>
                <a:srgbClr val="7030A0"/>
              </a:solidFill>
            </a:endParaRPr>
          </a:p>
        </p:txBody>
      </p:sp>
      <p:sp>
        <p:nvSpPr>
          <p:cNvPr id="4" name="3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AF2981-B6D4-45D7-A562-1B45F159F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886" y="2704591"/>
            <a:ext cx="2083218" cy="32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62652"/>
      </p:ext>
    </p:extLst>
  </p:cSld>
  <p:clrMapOvr>
    <a:masterClrMapping/>
  </p:clrMapOvr>
  <p:transition advTm="5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7704" y="836712"/>
            <a:ext cx="5518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Mónica Giménez Marqués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Ciències Químiques 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Institut de Ciència Molecular (UV)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23" y="2276872"/>
            <a:ext cx="1921389" cy="343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009812"/>
      </p:ext>
    </p:extLst>
  </p:cSld>
  <p:clrMapOvr>
    <a:masterClrMapping/>
  </p:clrMapOvr>
  <p:transition advTm="5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62509" y="1157843"/>
            <a:ext cx="4400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Nuria Rius </a:t>
            </a:r>
            <a:r>
              <a:rPr lang="ca-ES" sz="2400" b="1" dirty="0" err="1">
                <a:solidFill>
                  <a:srgbClr val="7030A0"/>
                </a:solidFill>
              </a:rPr>
              <a:t>Dionis</a:t>
            </a:r>
            <a:endParaRPr lang="ca-ES" sz="2400" b="1" dirty="0">
              <a:solidFill>
                <a:srgbClr val="7030A0"/>
              </a:solidFill>
            </a:endParaRP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Física Teòrica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Institut de Física Corpuscular (UV)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46" y="2708920"/>
            <a:ext cx="2328267" cy="323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919913"/>
      </p:ext>
    </p:extLst>
  </p:cSld>
  <p:clrMapOvr>
    <a:masterClrMapping/>
  </p:clrMapOvr>
  <p:transition advTm="5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08905" y="1124744"/>
            <a:ext cx="8308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Carmen Espinós </a:t>
            </a:r>
            <a:r>
              <a:rPr lang="ca-ES" sz="2400" b="1" dirty="0" err="1">
                <a:solidFill>
                  <a:srgbClr val="7030A0"/>
                </a:solidFill>
              </a:rPr>
              <a:t>Armero</a:t>
            </a:r>
            <a:endParaRPr lang="ca-ES" sz="2400" b="1" dirty="0">
              <a:solidFill>
                <a:srgbClr val="7030A0"/>
              </a:solidFill>
            </a:endParaRP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Malalties Neuromusculars i </a:t>
            </a:r>
            <a:r>
              <a:rPr lang="ca-ES" sz="2400" dirty="0" err="1">
                <a:solidFill>
                  <a:srgbClr val="7030A0"/>
                </a:solidFill>
              </a:rPr>
              <a:t>Neurodegeneratives</a:t>
            </a:r>
            <a:endParaRPr lang="ca-ES" sz="2400" dirty="0">
              <a:solidFill>
                <a:srgbClr val="7030A0"/>
              </a:solidFill>
            </a:endParaRP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Centre d’Investigació </a:t>
            </a:r>
            <a:r>
              <a:rPr lang="ca-ES" sz="2400" dirty="0" err="1">
                <a:solidFill>
                  <a:srgbClr val="7030A0"/>
                </a:solidFill>
              </a:rPr>
              <a:t>Princip</a:t>
            </a:r>
            <a:r>
              <a:rPr lang="ca-ES" sz="2400" dirty="0">
                <a:solidFill>
                  <a:srgbClr val="7030A0"/>
                </a:solidFill>
              </a:rPr>
              <a:t> Felip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05" y="2749713"/>
            <a:ext cx="2241295" cy="298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981379"/>
      </p:ext>
    </p:extLst>
  </p:cSld>
  <p:clrMapOvr>
    <a:masterClrMapping/>
  </p:clrMapOvr>
  <p:transition advTm="5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2274" y="1124744"/>
            <a:ext cx="872136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Isabel Cordero </a:t>
            </a:r>
            <a:r>
              <a:rPr lang="ca-ES" sz="2400" b="1" dirty="0" err="1">
                <a:solidFill>
                  <a:srgbClr val="7030A0"/>
                </a:solidFill>
              </a:rPr>
              <a:t>Carrión</a:t>
            </a:r>
            <a:endParaRPr lang="ca-ES" sz="2400" b="1" dirty="0">
              <a:solidFill>
                <a:srgbClr val="7030A0"/>
              </a:solidFill>
            </a:endParaRPr>
          </a:p>
          <a:p>
            <a:pPr algn="ctr"/>
            <a:r>
              <a:rPr lang="ca-ES" dirty="0">
                <a:solidFill>
                  <a:srgbClr val="7030A0"/>
                </a:solidFill>
              </a:rPr>
              <a:t>Llicenciada en Matemàtiques i Doctora en Astrofísica per la Universitat de València. </a:t>
            </a:r>
          </a:p>
          <a:p>
            <a:pPr algn="ctr"/>
            <a:r>
              <a:rPr lang="ca-ES" dirty="0">
                <a:solidFill>
                  <a:srgbClr val="7030A0"/>
                </a:solidFill>
              </a:rPr>
              <a:t>Investigadora </a:t>
            </a:r>
            <a:r>
              <a:rPr lang="ca-ES" dirty="0" err="1">
                <a:solidFill>
                  <a:srgbClr val="7030A0"/>
                </a:solidFill>
              </a:rPr>
              <a:t>postdoctoral</a:t>
            </a:r>
            <a:r>
              <a:rPr lang="ca-ES" dirty="0">
                <a:solidFill>
                  <a:srgbClr val="7030A0"/>
                </a:solidFill>
              </a:rPr>
              <a:t> en l’Institut Max-</a:t>
            </a:r>
            <a:r>
              <a:rPr lang="ca-ES" dirty="0" err="1">
                <a:solidFill>
                  <a:srgbClr val="7030A0"/>
                </a:solidFill>
              </a:rPr>
              <a:t>Planck</a:t>
            </a:r>
            <a:r>
              <a:rPr lang="ca-ES" dirty="0">
                <a:solidFill>
                  <a:srgbClr val="7030A0"/>
                </a:solidFill>
              </a:rPr>
              <a:t> d’Astrofísica en </a:t>
            </a:r>
            <a:r>
              <a:rPr lang="ca-ES" dirty="0" err="1">
                <a:solidFill>
                  <a:srgbClr val="7030A0"/>
                </a:solidFill>
              </a:rPr>
              <a:t>Garching</a:t>
            </a:r>
            <a:r>
              <a:rPr lang="ca-ES" dirty="0">
                <a:solidFill>
                  <a:srgbClr val="7030A0"/>
                </a:solidFill>
              </a:rPr>
              <a:t> (Alemanya)</a:t>
            </a:r>
          </a:p>
          <a:p>
            <a:pPr algn="ctr"/>
            <a:r>
              <a:rPr lang="ca-ES" dirty="0">
                <a:solidFill>
                  <a:srgbClr val="7030A0"/>
                </a:solidFill>
              </a:rPr>
              <a:t> i en l’Observatori de Paris-</a:t>
            </a:r>
            <a:r>
              <a:rPr lang="ca-ES" dirty="0" err="1">
                <a:solidFill>
                  <a:srgbClr val="7030A0"/>
                </a:solidFill>
              </a:rPr>
              <a:t>Meudon</a:t>
            </a:r>
            <a:r>
              <a:rPr lang="ca-ES" dirty="0">
                <a:solidFill>
                  <a:srgbClr val="7030A0"/>
                </a:solidFill>
              </a:rPr>
              <a:t> (França).</a:t>
            </a:r>
            <a:endParaRPr lang="ca-ES" b="1" dirty="0">
              <a:solidFill>
                <a:srgbClr val="7030A0"/>
              </a:solidFill>
            </a:endParaRPr>
          </a:p>
        </p:txBody>
      </p:sp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Mujer sonriendo en frente de un arbol&#10;&#10;Descripción generada automáticamente">
            <a:extLst>
              <a:ext uri="{FF2B5EF4-FFF2-40B4-BE49-F238E27FC236}">
                <a16:creationId xmlns:a16="http://schemas.microsoft.com/office/drawing/2014/main" id="{C842A141-BA42-498E-88CF-8EC0599CF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13" y="2784706"/>
            <a:ext cx="255168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19283"/>
      </p:ext>
    </p:extLst>
  </p:cSld>
  <p:clrMapOvr>
    <a:masterClrMapping/>
  </p:clrMapOvr>
  <p:transition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Comunidad valenc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21" y="0"/>
            <a:ext cx="3727103" cy="69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550850" y="2302976"/>
            <a:ext cx="669222" cy="432048"/>
            <a:chOff x="4355976" y="2441476"/>
            <a:chExt cx="669222" cy="432048"/>
          </a:xfrm>
        </p:grpSpPr>
        <p:sp>
          <p:nvSpPr>
            <p:cNvPr id="10" name="9 Llamada rectangular"/>
            <p:cNvSpPr/>
            <p:nvPr/>
          </p:nvSpPr>
          <p:spPr>
            <a:xfrm>
              <a:off x="4355976" y="2441476"/>
              <a:ext cx="669222" cy="432048"/>
            </a:xfrm>
            <a:prstGeom prst="wedgeRectCallout">
              <a:avLst>
                <a:gd name="adj1" fmla="val -7849"/>
                <a:gd name="adj2" fmla="val 154028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CuadroTexto">
              <a:hlinkClick r:id="rId3" action="ppaction://hlinksldjump"/>
            </p:cNvPr>
            <p:cNvSpPr txBox="1"/>
            <p:nvPr/>
          </p:nvSpPr>
          <p:spPr>
            <a:xfrm>
              <a:off x="4355976" y="2519000"/>
              <a:ext cx="669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err="1"/>
                <a:t>Picanya</a:t>
              </a:r>
              <a:endParaRPr lang="es-ES" sz="1200" b="1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EE4B0302-0BEC-4409-AF12-D3D5D660497D}"/>
              </a:ext>
            </a:extLst>
          </p:cNvPr>
          <p:cNvSpPr/>
          <p:nvPr/>
        </p:nvSpPr>
        <p:spPr>
          <a:xfrm>
            <a:off x="0" y="0"/>
            <a:ext cx="291581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62F4A79-FE88-46BE-A81A-8ED7964F9D76}"/>
              </a:ext>
            </a:extLst>
          </p:cNvPr>
          <p:cNvSpPr/>
          <p:nvPr/>
        </p:nvSpPr>
        <p:spPr>
          <a:xfrm>
            <a:off x="6564634" y="0"/>
            <a:ext cx="2843808" cy="6902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45407974"/>
      </p:ext>
    </p:extLst>
  </p:cSld>
  <p:clrMapOvr>
    <a:masterClrMapping/>
  </p:clrMapOvr>
  <p:transition advTm="5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488" y="1052736"/>
            <a:ext cx="75549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Mariam Ibáñez Company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Biotecnologia i Genètica Molecular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Institut d’Investigació Sanitària La Fe/CEU Cardenal Herrera</a:t>
            </a:r>
          </a:p>
          <a:p>
            <a:pPr algn="ctr"/>
            <a:r>
              <a:rPr lang="ca-ES" dirty="0">
                <a:solidFill>
                  <a:srgbClr val="7030A0"/>
                </a:solidFill>
              </a:rPr>
              <a:t>Grup d’investigació </a:t>
            </a:r>
            <a:r>
              <a:rPr lang="ca-ES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http://hematologialafe.es/</a:t>
            </a:r>
            <a:endParaRPr lang="ca-ES" sz="2400" dirty="0">
              <a:solidFill>
                <a:srgbClr val="0070C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83793"/>
            <a:ext cx="242209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23230"/>
      </p:ext>
    </p:extLst>
  </p:cSld>
  <p:clrMapOvr>
    <a:masterClrMapping/>
  </p:clrMapOvr>
  <p:transition advTm="5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71026" y="1157843"/>
            <a:ext cx="518392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Alicia Forment </a:t>
            </a:r>
            <a:r>
              <a:rPr lang="ca-ES" sz="2400" b="1" dirty="0" err="1">
                <a:solidFill>
                  <a:srgbClr val="7030A0"/>
                </a:solidFill>
              </a:rPr>
              <a:t>Aliaga</a:t>
            </a:r>
            <a:endParaRPr lang="ca-ES" sz="2400" b="1" dirty="0">
              <a:solidFill>
                <a:srgbClr val="7030A0"/>
              </a:solidFill>
            </a:endParaRP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Ciència Molecular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Institut de Ciència Molecular (UV)</a:t>
            </a:r>
          </a:p>
          <a:p>
            <a:r>
              <a:rPr lang="ca-ES" dirty="0">
                <a:hlinkClick r:id="rId2"/>
              </a:rPr>
              <a:t>https://www.icmol.es/uimm/index.php?menu=home</a:t>
            </a:r>
            <a:endParaRPr lang="ca-ES" dirty="0"/>
          </a:p>
          <a:p>
            <a:r>
              <a:rPr lang="es-ES_tradnl" dirty="0"/>
              <a:t> </a:t>
            </a:r>
            <a:endParaRPr lang="es-ES" dirty="0"/>
          </a:p>
          <a:p>
            <a:pPr algn="ctr"/>
            <a:endParaRPr lang="ca-ES" sz="2400" dirty="0">
              <a:solidFill>
                <a:srgbClr val="7030A0"/>
              </a:solidFill>
            </a:endParaRPr>
          </a:p>
        </p:txBody>
      </p:sp>
      <p:sp>
        <p:nvSpPr>
          <p:cNvPr id="4" name="3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Mujer sonriendo con lentes&#10;&#10;Descripción generada automáticamente">
            <a:extLst>
              <a:ext uri="{FF2B5EF4-FFF2-40B4-BE49-F238E27FC236}">
                <a16:creationId xmlns:a16="http://schemas.microsoft.com/office/drawing/2014/main" id="{477D41BF-378D-49A5-A3BB-63B09F607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93" y="3437756"/>
            <a:ext cx="1968700" cy="21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80704"/>
      </p:ext>
    </p:extLst>
  </p:cSld>
  <p:clrMapOvr>
    <a:masterClrMapping/>
  </p:clrMapOvr>
  <p:transition advTm="5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6615" y="1052736"/>
            <a:ext cx="62727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</a:t>
            </a:r>
            <a:r>
              <a:rPr lang="ca-ES" dirty="0"/>
              <a:t> </a:t>
            </a:r>
            <a:r>
              <a:rPr lang="ca-ES" sz="2400" b="1" dirty="0" err="1">
                <a:solidFill>
                  <a:srgbClr val="7030A0"/>
                </a:solidFill>
              </a:rPr>
              <a:t>Sacri</a:t>
            </a:r>
            <a:r>
              <a:rPr lang="ca-ES" sz="2400" b="1" dirty="0">
                <a:solidFill>
                  <a:srgbClr val="7030A0"/>
                </a:solidFill>
              </a:rPr>
              <a:t> R. Ferrón </a:t>
            </a:r>
          </a:p>
          <a:p>
            <a:pPr algn="ctr"/>
            <a:r>
              <a:rPr lang="ca-ES" sz="2400" dirty="0" err="1">
                <a:solidFill>
                  <a:srgbClr val="7030A0"/>
                </a:solidFill>
              </a:rPr>
              <a:t>Neurobiòloga</a:t>
            </a:r>
            <a:endParaRPr lang="ca-ES" sz="2400" dirty="0">
              <a:solidFill>
                <a:srgbClr val="7030A0"/>
              </a:solidFill>
            </a:endParaRP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amb cèl·lules mare del cervell.</a:t>
            </a:r>
            <a:br>
              <a:rPr lang="ca-ES" sz="2400" dirty="0">
                <a:solidFill>
                  <a:srgbClr val="7030A0"/>
                </a:solidFill>
              </a:rPr>
            </a:br>
            <a:r>
              <a:rPr lang="ca-ES" sz="2400" dirty="0">
                <a:solidFill>
                  <a:srgbClr val="7030A0"/>
                </a:solidFill>
              </a:rPr>
              <a:t>Departament de Biologia Cel·lular , 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de l’ERI </a:t>
            </a:r>
            <a:r>
              <a:rPr lang="ca-ES" sz="2400" dirty="0" err="1">
                <a:solidFill>
                  <a:srgbClr val="7030A0"/>
                </a:solidFill>
              </a:rPr>
              <a:t>BiotecMed</a:t>
            </a:r>
            <a:r>
              <a:rPr lang="ca-ES" sz="2400" dirty="0">
                <a:solidFill>
                  <a:srgbClr val="7030A0"/>
                </a:solidFill>
              </a:rPr>
              <a:t> de la Universitat de València</a:t>
            </a:r>
          </a:p>
          <a:p>
            <a:pPr algn="ctr"/>
            <a:endParaRPr lang="ca-ES" sz="2400" b="1" dirty="0">
              <a:solidFill>
                <a:srgbClr val="7030A0"/>
              </a:solidFill>
            </a:endParaRP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60" y="3212976"/>
            <a:ext cx="2321480" cy="28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360947"/>
      </p:ext>
    </p:extLst>
  </p:cSld>
  <p:clrMapOvr>
    <a:masterClrMapping/>
  </p:clrMapOvr>
  <p:transition advTm="5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337486" y="1157843"/>
            <a:ext cx="4451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Amelia </a:t>
            </a:r>
            <a:r>
              <a:rPr lang="ca-ES" sz="2400" b="1" dirty="0" err="1">
                <a:solidFill>
                  <a:srgbClr val="7030A0"/>
                </a:solidFill>
              </a:rPr>
              <a:t>Último</a:t>
            </a:r>
            <a:endParaRPr lang="ca-ES" sz="2400" b="1" dirty="0">
              <a:solidFill>
                <a:srgbClr val="7030A0"/>
              </a:solidFill>
            </a:endParaRP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Biotecnologia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Politècnica de València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20" y="2708920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556421"/>
      </p:ext>
    </p:extLst>
  </p:cSld>
  <p:clrMapOvr>
    <a:masterClrMapping/>
  </p:clrMapOvr>
  <p:transition advTm="5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03028" y="1157843"/>
            <a:ext cx="4519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030A0"/>
                </a:solidFill>
              </a:rPr>
              <a:t> Julia Mora Gómez</a:t>
            </a: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Investigadora en Electroquímica</a:t>
            </a:r>
          </a:p>
          <a:p>
            <a:pPr algn="ctr"/>
            <a:r>
              <a:rPr lang="es-ES" sz="2400" dirty="0" err="1">
                <a:solidFill>
                  <a:srgbClr val="7030A0"/>
                </a:solidFill>
              </a:rPr>
              <a:t>Universitat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Politècnica</a:t>
            </a:r>
            <a:r>
              <a:rPr lang="es-ES" sz="2400" dirty="0">
                <a:solidFill>
                  <a:srgbClr val="7030A0"/>
                </a:solidFill>
              </a:rPr>
              <a:t> de València</a:t>
            </a:r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2858616"/>
            <a:ext cx="19716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995547"/>
      </p:ext>
    </p:extLst>
  </p:cSld>
  <p:clrMapOvr>
    <a:masterClrMapping/>
  </p:clrMapOvr>
  <p:transition advTm="5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99529" y="1157843"/>
            <a:ext cx="6926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Inmaculada Romero Gil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Enginyeria Hidràulica i Medi Ambient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Politècnica de València</a:t>
            </a:r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786608"/>
            <a:ext cx="2019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320736"/>
      </p:ext>
    </p:extLst>
  </p:cSld>
  <p:clrMapOvr>
    <a:masterClrMapping/>
  </p:clrMapOvr>
  <p:transition advTm="5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43193" y="1157843"/>
            <a:ext cx="8039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Elena del Val Noguera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Intel·ligència Artificial i Tecnologia Informàtica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Politècnica de València</a:t>
            </a:r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31" y="2744923"/>
            <a:ext cx="2581092" cy="26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109498"/>
      </p:ext>
    </p:extLst>
  </p:cSld>
  <p:clrMapOvr>
    <a:masterClrMapping/>
  </p:clrMapOvr>
  <p:transition advTm="5000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41545" y="1157843"/>
            <a:ext cx="62429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030A0"/>
                </a:solidFill>
              </a:rPr>
              <a:t>Dra. Ivana </a:t>
            </a:r>
            <a:r>
              <a:rPr lang="es-ES" sz="2400" b="1" dirty="0" err="1">
                <a:solidFill>
                  <a:srgbClr val="7030A0"/>
                </a:solidFill>
              </a:rPr>
              <a:t>Gasulla</a:t>
            </a:r>
            <a:r>
              <a:rPr lang="es-ES" sz="2400" b="1" dirty="0">
                <a:solidFill>
                  <a:srgbClr val="7030A0"/>
                </a:solidFill>
              </a:rPr>
              <a:t> </a:t>
            </a:r>
            <a:r>
              <a:rPr lang="es-ES" sz="2400" b="1" dirty="0" err="1">
                <a:solidFill>
                  <a:srgbClr val="7030A0"/>
                </a:solidFill>
              </a:rPr>
              <a:t>Mestre</a:t>
            </a:r>
            <a:endParaRPr lang="es-ES" sz="2400" b="1" dirty="0">
              <a:solidFill>
                <a:srgbClr val="7030A0"/>
              </a:solidFill>
            </a:endParaRP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Investigadora en </a:t>
            </a:r>
            <a:r>
              <a:rPr lang="es-ES" sz="2400" dirty="0" err="1">
                <a:solidFill>
                  <a:srgbClr val="7030A0"/>
                </a:solidFill>
              </a:rPr>
              <a:t>Comunicacions</a:t>
            </a:r>
            <a:r>
              <a:rPr lang="es-ES" sz="2400" dirty="0">
                <a:solidFill>
                  <a:srgbClr val="7030A0"/>
                </a:solidFill>
              </a:rPr>
              <a:t> per Fibra-</a:t>
            </a:r>
            <a:r>
              <a:rPr lang="es-ES" sz="2400" dirty="0" err="1">
                <a:solidFill>
                  <a:srgbClr val="7030A0"/>
                </a:solidFill>
              </a:rPr>
              <a:t>òptica</a:t>
            </a:r>
            <a:endParaRPr lang="es-ES" sz="2400" dirty="0">
              <a:solidFill>
                <a:srgbClr val="7030A0"/>
              </a:solidFill>
            </a:endParaRP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Universitat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Politècnica</a:t>
            </a:r>
            <a:r>
              <a:rPr lang="es-ES" sz="2400" dirty="0">
                <a:solidFill>
                  <a:srgbClr val="7030A0"/>
                </a:solidFill>
              </a:rPr>
              <a:t> de València</a:t>
            </a:r>
          </a:p>
          <a:p>
            <a:pPr algn="ctr"/>
            <a:r>
              <a:rPr lang="ca-ES" u="sng" dirty="0">
                <a:hlinkClick r:id="rId2"/>
              </a:rPr>
              <a:t>www.prl.upv.es</a:t>
            </a:r>
            <a:endParaRPr lang="es-ES" sz="2400" dirty="0">
              <a:solidFill>
                <a:srgbClr val="7030A0"/>
              </a:solidFill>
            </a:endParaRPr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A7465A-513C-4042-B555-004CDA49B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86"/>
          <a:stretch/>
        </p:blipFill>
        <p:spPr>
          <a:xfrm>
            <a:off x="3131840" y="2918750"/>
            <a:ext cx="3024336" cy="26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204"/>
      </p:ext>
    </p:extLst>
  </p:cSld>
  <p:clrMapOvr>
    <a:masterClrMapping/>
  </p:clrMapOvr>
  <p:transition advTm="500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59510" y="1157843"/>
            <a:ext cx="8006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Clara Cavero Carbonell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Salut Pública sobre</a:t>
            </a:r>
          </a:p>
          <a:p>
            <a:pPr algn="ctr"/>
            <a:r>
              <a:rPr lang="es-ES" sz="2400" dirty="0" err="1">
                <a:solidFill>
                  <a:srgbClr val="7030A0"/>
                </a:solidFill>
              </a:rPr>
              <a:t>Malalties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Estranyes</a:t>
            </a:r>
            <a:r>
              <a:rPr lang="es-ES" sz="2400" dirty="0">
                <a:solidFill>
                  <a:srgbClr val="7030A0"/>
                </a:solidFill>
              </a:rPr>
              <a:t> i </a:t>
            </a:r>
            <a:r>
              <a:rPr lang="es-ES" sz="2400" dirty="0" err="1">
                <a:solidFill>
                  <a:srgbClr val="7030A0"/>
                </a:solidFill>
              </a:rPr>
              <a:t>Anomalies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Congènites</a:t>
            </a:r>
            <a:endParaRPr lang="es-ES" sz="2400" dirty="0">
              <a:solidFill>
                <a:srgbClr val="7030A0"/>
              </a:solidFill>
            </a:endParaRP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Fundació per al Foment de la Investigació Sanitària i Biomèdica</a:t>
            </a:r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8" name="Picture 2" descr="C:\Users\matallan\Desktop\clara cave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95330"/>
            <a:ext cx="2088232" cy="250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28936"/>
      </p:ext>
    </p:extLst>
  </p:cSld>
  <p:clrMapOvr>
    <a:masterClrMapping/>
  </p:clrMapOvr>
  <p:transition advTm="5000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37473" y="1157843"/>
            <a:ext cx="4651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Maria Carmen Gómez Cabrera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Ciències Mèdiques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de València</a:t>
            </a:r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19" y="2761680"/>
            <a:ext cx="2039493" cy="26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153197"/>
      </p:ext>
    </p:extLst>
  </p:cSld>
  <p:clrMapOvr>
    <a:masterClrMapping/>
  </p:clrMapOvr>
  <p:transition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21404" y="1148551"/>
            <a:ext cx="4283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030A0"/>
                </a:solidFill>
              </a:rPr>
              <a:t>Dra. Duna C. Roda Boluda</a:t>
            </a: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Investigadora en </a:t>
            </a:r>
            <a:r>
              <a:rPr lang="es-ES" sz="2400" dirty="0" err="1">
                <a:solidFill>
                  <a:srgbClr val="7030A0"/>
                </a:solidFill>
              </a:rPr>
              <a:t>Geomorfologia</a:t>
            </a:r>
            <a:endParaRPr lang="es-ES" sz="2400" dirty="0">
              <a:solidFill>
                <a:srgbClr val="7030A0"/>
              </a:solidFill>
            </a:endParaRP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Centre </a:t>
            </a:r>
            <a:r>
              <a:rPr lang="es-ES" sz="2400" dirty="0" err="1">
                <a:solidFill>
                  <a:srgbClr val="7030A0"/>
                </a:solidFill>
              </a:rPr>
              <a:t>Alemany</a:t>
            </a:r>
            <a:r>
              <a:rPr lang="es-ES" sz="2400" dirty="0">
                <a:solidFill>
                  <a:srgbClr val="7030A0"/>
                </a:solidFill>
              </a:rPr>
              <a:t> de </a:t>
            </a:r>
            <a:r>
              <a:rPr lang="es-ES" sz="2400" dirty="0" err="1">
                <a:solidFill>
                  <a:srgbClr val="7030A0"/>
                </a:solidFill>
              </a:rPr>
              <a:t>Geociències</a:t>
            </a:r>
            <a:endParaRPr lang="es-ES" sz="2400" dirty="0">
              <a:solidFill>
                <a:srgbClr val="7030A0"/>
              </a:solidFill>
            </a:endParaRPr>
          </a:p>
        </p:txBody>
      </p:sp>
      <p:sp>
        <p:nvSpPr>
          <p:cNvPr id="3" name="AutoShape 2" descr="Resultado de imagen de duna roda bolu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3 Botón de acción: Inicio">
            <a:hlinkClick r:id="" action="ppaction://hlinkshowjump?jump=firstslide" highlightClick="1"/>
            <a:hlinkHover r:id="" action="ppaction://hlinkshowjump?jump=firstslide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246038" y="311351"/>
            <a:ext cx="488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7030A0"/>
                </a:solidFill>
              </a:rPr>
              <a:t>Premi</a:t>
            </a:r>
            <a:r>
              <a:rPr lang="es-ES" sz="2800" b="1" dirty="0">
                <a:solidFill>
                  <a:srgbClr val="7030A0"/>
                </a:solidFill>
              </a:rPr>
              <a:t> </a:t>
            </a:r>
            <a:r>
              <a:rPr lang="es-ES" sz="2800" b="1" dirty="0" err="1">
                <a:solidFill>
                  <a:srgbClr val="7030A0"/>
                </a:solidFill>
              </a:rPr>
              <a:t>Categoria</a:t>
            </a:r>
            <a:r>
              <a:rPr lang="es-ES" sz="2800" b="1" dirty="0">
                <a:solidFill>
                  <a:srgbClr val="7030A0"/>
                </a:solidFill>
              </a:rPr>
              <a:t> Local 2018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DBA4F9-0A7B-4AE9-AB4B-4D5CFB3C2E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6"/>
          <a:stretch/>
        </p:blipFill>
        <p:spPr>
          <a:xfrm>
            <a:off x="3203849" y="2611760"/>
            <a:ext cx="2000728" cy="27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1045"/>
      </p:ext>
    </p:extLst>
  </p:cSld>
  <p:clrMapOvr>
    <a:masterClrMapping/>
  </p:clrMapOvr>
  <p:transition advTm="5000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Comunidad valenc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3080544" cy="583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07" y="0"/>
            <a:ext cx="3727103" cy="689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Llamada rectangular"/>
          <p:cNvSpPr/>
          <p:nvPr/>
        </p:nvSpPr>
        <p:spPr>
          <a:xfrm>
            <a:off x="4452417" y="3658502"/>
            <a:ext cx="669222" cy="432048"/>
          </a:xfrm>
          <a:prstGeom prst="wedgeRectCallout">
            <a:avLst>
              <a:gd name="adj1" fmla="val -7849"/>
              <a:gd name="adj2" fmla="val 1540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>
            <a:hlinkClick r:id="rId4" action="ppaction://hlinksldjump"/>
          </p:cNvPr>
          <p:cNvSpPr txBox="1"/>
          <p:nvPr/>
        </p:nvSpPr>
        <p:spPr>
          <a:xfrm>
            <a:off x="4452876" y="3741543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/>
              <a:t>Albaida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0A81F81-F21A-43FA-B0C0-032AA5BFF1EB}"/>
              </a:ext>
            </a:extLst>
          </p:cNvPr>
          <p:cNvSpPr/>
          <p:nvPr/>
        </p:nvSpPr>
        <p:spPr>
          <a:xfrm>
            <a:off x="-59601" y="7937"/>
            <a:ext cx="284380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8C7224F-B7DB-4602-8CE5-A810CCB59CB1}"/>
              </a:ext>
            </a:extLst>
          </p:cNvPr>
          <p:cNvSpPr/>
          <p:nvPr/>
        </p:nvSpPr>
        <p:spPr>
          <a:xfrm>
            <a:off x="6440816" y="0"/>
            <a:ext cx="284380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6378050"/>
      </p:ext>
    </p:extLst>
  </p:cSld>
  <p:clrMapOvr>
    <a:masterClrMapping/>
  </p:clrMapOvr>
  <p:transition advTm="5000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27206" y="1157843"/>
            <a:ext cx="3871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030A0"/>
                </a:solidFill>
              </a:rPr>
              <a:t> Patricia M Soler Vilaplana</a:t>
            </a: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Investigadora en </a:t>
            </a:r>
            <a:r>
              <a:rPr lang="es-ES" sz="2400" dirty="0" err="1">
                <a:solidFill>
                  <a:srgbClr val="7030A0"/>
                </a:solidFill>
              </a:rPr>
              <a:t>Biodiversitat</a:t>
            </a:r>
            <a:endParaRPr lang="es-ES" sz="2400" dirty="0">
              <a:solidFill>
                <a:srgbClr val="7030A0"/>
              </a:solidFill>
            </a:endParaRP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Universitat de Barcelona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35" y="2761336"/>
            <a:ext cx="1885269" cy="282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571885"/>
      </p:ext>
    </p:extLst>
  </p:cSld>
  <p:clrMapOvr>
    <a:masterClrMapping/>
  </p:clrMapOvr>
  <p:transition advTm="5000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Comunidad valenc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2116"/>
            <a:ext cx="3727103" cy="686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4459700" y="4725144"/>
            <a:ext cx="669222" cy="432048"/>
            <a:chOff x="4355976" y="2441476"/>
            <a:chExt cx="669222" cy="432048"/>
          </a:xfrm>
        </p:grpSpPr>
        <p:sp>
          <p:nvSpPr>
            <p:cNvPr id="15" name="14 Llamada rectangular"/>
            <p:cNvSpPr/>
            <p:nvPr/>
          </p:nvSpPr>
          <p:spPr>
            <a:xfrm>
              <a:off x="4355976" y="2441476"/>
              <a:ext cx="669222" cy="432048"/>
            </a:xfrm>
            <a:prstGeom prst="wedgeRectCallout">
              <a:avLst>
                <a:gd name="adj1" fmla="val -7849"/>
                <a:gd name="adj2" fmla="val 154028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CuadroTexto">
              <a:hlinkClick r:id="rId3" action="ppaction://hlinksldjump"/>
            </p:cNvPr>
            <p:cNvSpPr txBox="1"/>
            <p:nvPr/>
          </p:nvSpPr>
          <p:spPr>
            <a:xfrm>
              <a:off x="4355976" y="2519000"/>
              <a:ext cx="664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/>
                <a:t>Alacant</a:t>
              </a: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DA3099BF-1E52-4A88-A768-8EB7D4F14360}"/>
              </a:ext>
            </a:extLst>
          </p:cNvPr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D8122CF-F839-4D20-A9D6-10A22B6162CC}"/>
              </a:ext>
            </a:extLst>
          </p:cNvPr>
          <p:cNvSpPr/>
          <p:nvPr/>
        </p:nvSpPr>
        <p:spPr>
          <a:xfrm>
            <a:off x="6444208" y="-2116"/>
            <a:ext cx="284380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52351992"/>
      </p:ext>
    </p:extLst>
  </p:cSld>
  <p:clrMapOvr>
    <a:masterClrMapping/>
  </p:clrMapOvr>
  <p:transition advTm="5000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08" y="1157843"/>
            <a:ext cx="8623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 Ana Villalba Requena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Neurociències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Miguel Hernández, Institut de Neurociències d’Alacant</a:t>
            </a:r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Una niña sonriendo&#10;&#10;Descripción generada automáticamente">
            <a:extLst>
              <a:ext uri="{FF2B5EF4-FFF2-40B4-BE49-F238E27FC236}">
                <a16:creationId xmlns:a16="http://schemas.microsoft.com/office/drawing/2014/main" id="{6DD2676D-3842-4BA0-9E5D-8416D278F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44" y="3275693"/>
            <a:ext cx="241273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54937"/>
      </p:ext>
    </p:extLst>
  </p:cSld>
  <p:clrMapOvr>
    <a:masterClrMapping/>
  </p:clrMapOvr>
  <p:transition advTm="5000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14637" y="1157843"/>
            <a:ext cx="569675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030A0"/>
                </a:solidFill>
              </a:rPr>
              <a:t>Dra. Pino Navarro Téllez</a:t>
            </a: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Investigadora en </a:t>
            </a:r>
            <a:r>
              <a:rPr lang="es-ES" sz="2400" dirty="0" err="1">
                <a:solidFill>
                  <a:srgbClr val="7030A0"/>
                </a:solidFill>
              </a:rPr>
              <a:t>Endocrinologia</a:t>
            </a:r>
            <a:endParaRPr lang="es-ES" sz="2400" dirty="0">
              <a:solidFill>
                <a:srgbClr val="7030A0"/>
              </a:solidFill>
            </a:endParaRP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Hospital </a:t>
            </a:r>
            <a:r>
              <a:rPr lang="es-ES" sz="2400" dirty="0" err="1">
                <a:solidFill>
                  <a:srgbClr val="7030A0"/>
                </a:solidFill>
              </a:rPr>
              <a:t>Verge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dels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Lliris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d'Alcoi</a:t>
            </a:r>
            <a:endParaRPr lang="es-ES" sz="2400" dirty="0">
              <a:solidFill>
                <a:srgbClr val="7030A0"/>
              </a:solidFill>
            </a:endParaRPr>
          </a:p>
          <a:p>
            <a:pPr algn="ctr"/>
            <a:r>
              <a:rPr lang="es-ES" sz="2400" dirty="0" err="1">
                <a:solidFill>
                  <a:srgbClr val="7030A0"/>
                </a:solidFill>
              </a:rPr>
              <a:t>Institut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Bernabeu</a:t>
            </a:r>
            <a:r>
              <a:rPr lang="es-ES" sz="2400" dirty="0">
                <a:solidFill>
                  <a:srgbClr val="7030A0"/>
                </a:solidFill>
              </a:rPr>
              <a:t> de Medicina Reproductiva</a:t>
            </a:r>
          </a:p>
          <a:p>
            <a:pPr algn="ctr"/>
            <a:r>
              <a:rPr lang="ca-ES" u="sng" dirty="0">
                <a:hlinkClick r:id="rId2"/>
              </a:rPr>
              <a:t>www.institutobernabeu.com</a:t>
            </a:r>
            <a:endParaRPr lang="ca-ES" dirty="0"/>
          </a:p>
          <a:p>
            <a:pPr algn="ctr"/>
            <a:endParaRPr lang="es-ES" sz="2400" dirty="0">
              <a:solidFill>
                <a:srgbClr val="7030A0"/>
              </a:solidFill>
            </a:endParaRPr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04701"/>
            <a:ext cx="2962026" cy="254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949556"/>
      </p:ext>
    </p:extLst>
  </p:cSld>
  <p:clrMapOvr>
    <a:masterClrMapping/>
  </p:clrMapOvr>
  <p:transition advTm="5000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14638" y="1157843"/>
            <a:ext cx="569675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Andrea </a:t>
            </a:r>
            <a:r>
              <a:rPr lang="ca-ES" sz="2400" b="1" dirty="0" err="1">
                <a:solidFill>
                  <a:srgbClr val="7030A0"/>
                </a:solidFill>
              </a:rPr>
              <a:t>Bernabeu</a:t>
            </a:r>
            <a:r>
              <a:rPr lang="ca-ES" sz="2400" b="1" dirty="0">
                <a:solidFill>
                  <a:srgbClr val="7030A0"/>
                </a:solidFill>
              </a:rPr>
              <a:t> Garcia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Medicina Reproductiva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Institut Bernabéu de Medicina Reproductiva</a:t>
            </a:r>
          </a:p>
          <a:p>
            <a:pPr algn="ctr"/>
            <a:r>
              <a:rPr lang="ca-ES" u="sng" dirty="0">
                <a:hlinkClick r:id="rId2"/>
              </a:rPr>
              <a:t>www.institutobernabeu.com</a:t>
            </a:r>
            <a:endParaRPr lang="ca-ES" dirty="0"/>
          </a:p>
          <a:p>
            <a:pPr algn="ctr"/>
            <a:endParaRPr lang="ca-ES" sz="2400" dirty="0">
              <a:solidFill>
                <a:srgbClr val="7030A0"/>
              </a:solidFill>
            </a:endParaRPr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BB1F5E-93D3-4D62-9B53-AD4163E49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004502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86573"/>
      </p:ext>
    </p:extLst>
  </p:cSld>
  <p:clrMapOvr>
    <a:masterClrMapping/>
  </p:clrMapOvr>
  <p:transition advTm="5000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76444" y="1157843"/>
            <a:ext cx="4573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Lydia </a:t>
            </a:r>
            <a:r>
              <a:rPr lang="ca-ES" sz="2400" b="1" dirty="0" err="1">
                <a:solidFill>
                  <a:srgbClr val="7030A0"/>
                </a:solidFill>
              </a:rPr>
              <a:t>Delicado</a:t>
            </a:r>
            <a:r>
              <a:rPr lang="ca-ES" sz="2400" b="1" dirty="0">
                <a:solidFill>
                  <a:srgbClr val="7030A0"/>
                </a:solidFill>
              </a:rPr>
              <a:t> Moratalla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Estudis de Gènere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d’Alacant</a:t>
            </a:r>
          </a:p>
        </p:txBody>
      </p:sp>
      <p:sp>
        <p:nvSpPr>
          <p:cNvPr id="3" name="AutoShape 2" descr="Resultado de imagen de lydia delicado moratal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47194"/>
            <a:ext cx="2558765" cy="315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11434"/>
      </p:ext>
    </p:extLst>
  </p:cSld>
  <p:clrMapOvr>
    <a:masterClrMapping/>
  </p:clrMapOvr>
  <p:transition advTm="5000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7699" y="1157843"/>
            <a:ext cx="6450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Irene García </a:t>
            </a:r>
            <a:r>
              <a:rPr lang="ca-ES" sz="2400" b="1" dirty="0" err="1">
                <a:solidFill>
                  <a:srgbClr val="7030A0"/>
                </a:solidFill>
              </a:rPr>
              <a:t>Losquiño</a:t>
            </a:r>
            <a:endParaRPr lang="ca-ES" sz="2400" b="1" dirty="0">
              <a:solidFill>
                <a:srgbClr val="7030A0"/>
              </a:solidFill>
            </a:endParaRP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Arqueologia, Història i Lingüística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d’Alacant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69" y="2718048"/>
            <a:ext cx="2593196" cy="31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226176"/>
      </p:ext>
    </p:extLst>
  </p:cSld>
  <p:clrMapOvr>
    <a:masterClrMapping/>
  </p:clrMapOvr>
  <p:transition advTm="5000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79252" y="1157843"/>
            <a:ext cx="4167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030A0"/>
                </a:solidFill>
              </a:rPr>
              <a:t>Dra. Alicia Gomis Berenguer</a:t>
            </a: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Investigadora en Electroquímica</a:t>
            </a:r>
          </a:p>
          <a:p>
            <a:pPr algn="ctr"/>
            <a:r>
              <a:rPr lang="fr-FR" sz="2400" dirty="0">
                <a:solidFill>
                  <a:srgbClr val="7030A0"/>
                </a:solidFill>
              </a:rPr>
              <a:t>CNRS-CEMHTI, França</a:t>
            </a:r>
            <a:endParaRPr lang="es-ES" sz="2400" dirty="0">
              <a:solidFill>
                <a:srgbClr val="7030A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42" y="2780928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469442"/>
      </p:ext>
    </p:extLst>
  </p:cSld>
  <p:clrMapOvr>
    <a:masterClrMapping/>
  </p:clrMapOvr>
  <p:transition advTm="5000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2057" y="1157843"/>
            <a:ext cx="5321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Ester Martínez Martín 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Visió Artificial i Robòtica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d’Alacant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78" y="2708920"/>
            <a:ext cx="2437234" cy="29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137295"/>
      </p:ext>
    </p:extLst>
  </p:cSld>
  <p:clrMapOvr>
    <a:masterClrMapping/>
  </p:clrMapOvr>
  <p:transition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A8B4E43-C24A-450C-B1BD-05BC4F1EA889}"/>
              </a:ext>
            </a:extLst>
          </p:cNvPr>
          <p:cNvSpPr/>
          <p:nvPr/>
        </p:nvSpPr>
        <p:spPr>
          <a:xfrm>
            <a:off x="1025749" y="3140968"/>
            <a:ext cx="7560840" cy="2487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PREMIS </a:t>
            </a:r>
            <a:r>
              <a:rPr lang="ca-ES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“CONCEPCIÓN ALEIXANDRE A LA DONA CIENTÍFICA VALENCIANA”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EEA57E-70DC-48B0-91F3-F02E6BCFA2D7}"/>
              </a:ext>
            </a:extLst>
          </p:cNvPr>
          <p:cNvSpPr/>
          <p:nvPr/>
        </p:nvSpPr>
        <p:spPr>
          <a:xfrm>
            <a:off x="997571" y="141277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accent4">
                    <a:lumMod val="50000"/>
                  </a:schemeClr>
                </a:solidFill>
              </a:rPr>
              <a:t>GUARDONADA COMUNITAT VALENCIANA 2018</a:t>
            </a:r>
            <a:endParaRPr lang="ca-ES" sz="3600" dirty="0"/>
          </a:p>
        </p:txBody>
      </p:sp>
    </p:spTree>
    <p:extLst>
      <p:ext uri="{BB962C8B-B14F-4D97-AF65-F5344CB8AC3E}">
        <p14:creationId xmlns:p14="http://schemas.microsoft.com/office/powerpoint/2010/main" val="2027638601"/>
      </p:ext>
    </p:extLst>
  </p:cSld>
  <p:clrMapOvr>
    <a:masterClrMapping/>
  </p:clrMapOvr>
  <p:transition advTm="5000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Comunidad valenc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3080544" cy="583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32" y="0"/>
            <a:ext cx="37271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Llamada rectangular"/>
          <p:cNvSpPr/>
          <p:nvPr/>
        </p:nvSpPr>
        <p:spPr>
          <a:xfrm>
            <a:off x="4910890" y="908720"/>
            <a:ext cx="669222" cy="432048"/>
          </a:xfrm>
          <a:prstGeom prst="wedgeRectCallout">
            <a:avLst>
              <a:gd name="adj1" fmla="val -7849"/>
              <a:gd name="adj2" fmla="val 1540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>
            <a:hlinkClick r:id="rId4" action="ppaction://hlinksldjump"/>
          </p:cNvPr>
          <p:cNvSpPr txBox="1"/>
          <p:nvPr/>
        </p:nvSpPr>
        <p:spPr>
          <a:xfrm>
            <a:off x="4848035" y="991761"/>
            <a:ext cx="689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/>
              <a:t>Castelló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643A3B0-8D0A-47C6-8854-42B409B9AE57}"/>
              </a:ext>
            </a:extLst>
          </p:cNvPr>
          <p:cNvSpPr/>
          <p:nvPr/>
        </p:nvSpPr>
        <p:spPr>
          <a:xfrm>
            <a:off x="0" y="0"/>
            <a:ext cx="28578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1ED4A4-C5FA-41A0-935A-E98C23C52103}"/>
              </a:ext>
            </a:extLst>
          </p:cNvPr>
          <p:cNvSpPr/>
          <p:nvPr/>
        </p:nvSpPr>
        <p:spPr>
          <a:xfrm>
            <a:off x="6569530" y="0"/>
            <a:ext cx="284380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50681280"/>
      </p:ext>
    </p:extLst>
  </p:cSld>
  <p:clrMapOvr>
    <a:masterClrMapping/>
  </p:clrMapOvr>
  <p:transition advTm="5000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00490" y="764704"/>
            <a:ext cx="49430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ca-ES" sz="2400" b="1" dirty="0">
              <a:solidFill>
                <a:srgbClr val="7030A0"/>
              </a:solidFill>
            </a:endParaRPr>
          </a:p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Marina Murillo </a:t>
            </a:r>
            <a:r>
              <a:rPr lang="ca-ES" sz="2400" b="1" dirty="0" err="1">
                <a:solidFill>
                  <a:srgbClr val="7030A0"/>
                </a:solidFill>
              </a:rPr>
              <a:t>Arcilla</a:t>
            </a:r>
            <a:endParaRPr lang="ca-ES" sz="2400" b="1" dirty="0">
              <a:solidFill>
                <a:srgbClr val="7030A0"/>
              </a:solidFill>
            </a:endParaRP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Matemàtica Aplicada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Jaume I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36698"/>
            <a:ext cx="2193045" cy="320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441236"/>
      </p:ext>
    </p:extLst>
  </p:cSld>
  <p:clrMapOvr>
    <a:masterClrMapping/>
  </p:clrMapOvr>
  <p:transition advTm="5000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29156" y="1157843"/>
            <a:ext cx="5467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Patricia Palau </a:t>
            </a:r>
            <a:r>
              <a:rPr lang="ca-ES" sz="2400" b="1" dirty="0" err="1">
                <a:solidFill>
                  <a:srgbClr val="7030A0"/>
                </a:solidFill>
              </a:rPr>
              <a:t>Sampió</a:t>
            </a:r>
            <a:endParaRPr lang="ca-ES" sz="2400" b="1" dirty="0">
              <a:solidFill>
                <a:srgbClr val="7030A0"/>
              </a:solidFill>
            </a:endParaRP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Malalties Cardiovasculars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Jaume I</a:t>
            </a:r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E9E0BE-98EB-4317-8F01-9D1F9D5BF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05797"/>
            <a:ext cx="2232252" cy="349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92222"/>
      </p:ext>
    </p:extLst>
  </p:cSld>
  <p:clrMapOvr>
    <a:masterClrMapping/>
  </p:clrMapOvr>
  <p:transition advTm="5000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Comunidad valenc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69" y="0"/>
            <a:ext cx="37271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4262818" y="4869160"/>
            <a:ext cx="669222" cy="432048"/>
            <a:chOff x="4355976" y="2441476"/>
            <a:chExt cx="669222" cy="432048"/>
          </a:xfrm>
        </p:grpSpPr>
        <p:sp>
          <p:nvSpPr>
            <p:cNvPr id="15" name="14 Llamada rectangular"/>
            <p:cNvSpPr/>
            <p:nvPr/>
          </p:nvSpPr>
          <p:spPr>
            <a:xfrm>
              <a:off x="4355976" y="2441476"/>
              <a:ext cx="669222" cy="432048"/>
            </a:xfrm>
            <a:prstGeom prst="wedgeRectCallout">
              <a:avLst>
                <a:gd name="adj1" fmla="val -7849"/>
                <a:gd name="adj2" fmla="val 154028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CuadroTexto">
              <a:hlinkClick r:id="rId3" action="ppaction://hlinksldjump"/>
            </p:cNvPr>
            <p:cNvSpPr txBox="1"/>
            <p:nvPr/>
          </p:nvSpPr>
          <p:spPr>
            <a:xfrm>
              <a:off x="4427984" y="2519000"/>
              <a:ext cx="3690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err="1"/>
                <a:t>Elx</a:t>
              </a:r>
              <a:endParaRPr lang="es-ES" sz="1200" b="1" dirty="0"/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6BAE54FB-6F7D-49B8-88EA-C8C3D13AF447}"/>
              </a:ext>
            </a:extLst>
          </p:cNvPr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82CF55F-0591-460D-83A8-2CBC0D3203D6}"/>
              </a:ext>
            </a:extLst>
          </p:cNvPr>
          <p:cNvSpPr/>
          <p:nvPr/>
        </p:nvSpPr>
        <p:spPr>
          <a:xfrm>
            <a:off x="6444208" y="0"/>
            <a:ext cx="284380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2420752"/>
      </p:ext>
    </p:extLst>
  </p:cSld>
  <p:clrMapOvr>
    <a:masterClrMapping/>
  </p:clrMapOvr>
  <p:transition advTm="5000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45985" y="620688"/>
            <a:ext cx="76520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Irene Carrillo Murcia</a:t>
            </a: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Investigadora en </a:t>
            </a:r>
            <a:r>
              <a:rPr lang="es-ES" sz="2400" dirty="0" err="1">
                <a:solidFill>
                  <a:srgbClr val="7030A0"/>
                </a:solidFill>
              </a:rPr>
              <a:t>Qualitat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assistencial</a:t>
            </a:r>
            <a:r>
              <a:rPr lang="es-ES" sz="2400" dirty="0">
                <a:solidFill>
                  <a:srgbClr val="7030A0"/>
                </a:solidFill>
              </a:rPr>
              <a:t> i </a:t>
            </a:r>
            <a:r>
              <a:rPr lang="es-ES" sz="2400" dirty="0" err="1">
                <a:solidFill>
                  <a:srgbClr val="7030A0"/>
                </a:solidFill>
              </a:rPr>
              <a:t>Seguretat</a:t>
            </a:r>
            <a:r>
              <a:rPr lang="es-ES" sz="2400" dirty="0">
                <a:solidFill>
                  <a:srgbClr val="7030A0"/>
                </a:solidFill>
              </a:rPr>
              <a:t> del </a:t>
            </a:r>
            <a:r>
              <a:rPr lang="es-ES" sz="2400" dirty="0" err="1">
                <a:solidFill>
                  <a:srgbClr val="7030A0"/>
                </a:solidFill>
              </a:rPr>
              <a:t>pacient</a:t>
            </a:r>
            <a:endParaRPr lang="es-ES" sz="2400" dirty="0">
              <a:solidFill>
                <a:srgbClr val="7030A0"/>
              </a:solidFill>
            </a:endParaRPr>
          </a:p>
          <a:p>
            <a:pPr algn="ctr"/>
            <a:r>
              <a:rPr lang="es-ES" sz="2400" dirty="0" err="1">
                <a:solidFill>
                  <a:srgbClr val="7030A0"/>
                </a:solidFill>
              </a:rPr>
              <a:t>Fundació</a:t>
            </a:r>
            <a:r>
              <a:rPr lang="es-ES" sz="2400" dirty="0">
                <a:solidFill>
                  <a:srgbClr val="7030A0"/>
                </a:solidFill>
              </a:rPr>
              <a:t> per al </a:t>
            </a:r>
            <a:r>
              <a:rPr lang="es-ES" sz="2400" dirty="0" err="1">
                <a:solidFill>
                  <a:srgbClr val="7030A0"/>
                </a:solidFill>
              </a:rPr>
              <a:t>Foment</a:t>
            </a:r>
            <a:r>
              <a:rPr lang="es-ES" sz="2400" dirty="0">
                <a:solidFill>
                  <a:srgbClr val="7030A0"/>
                </a:solidFill>
              </a:rPr>
              <a:t> de la </a:t>
            </a:r>
            <a:r>
              <a:rPr lang="es-ES" sz="2400" dirty="0" err="1">
                <a:solidFill>
                  <a:srgbClr val="7030A0"/>
                </a:solidFill>
              </a:rPr>
              <a:t>Investigació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dirty="0" err="1">
                <a:solidFill>
                  <a:srgbClr val="7030A0"/>
                </a:solidFill>
              </a:rPr>
              <a:t>Sanitària</a:t>
            </a:r>
            <a:endParaRPr lang="es-ES" sz="2400" dirty="0">
              <a:solidFill>
                <a:srgbClr val="7030A0"/>
              </a:solidFill>
            </a:endParaRP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i </a:t>
            </a:r>
            <a:r>
              <a:rPr lang="es-ES" sz="2400" dirty="0" err="1">
                <a:solidFill>
                  <a:srgbClr val="7030A0"/>
                </a:solidFill>
              </a:rPr>
              <a:t>Biomèdica</a:t>
            </a:r>
            <a:r>
              <a:rPr lang="es-ES" sz="2400" dirty="0">
                <a:solidFill>
                  <a:srgbClr val="7030A0"/>
                </a:solidFill>
              </a:rPr>
              <a:t> de la </a:t>
            </a:r>
            <a:r>
              <a:rPr lang="es-ES" sz="2400" dirty="0" err="1">
                <a:solidFill>
                  <a:srgbClr val="7030A0"/>
                </a:solidFill>
              </a:rPr>
              <a:t>Comunitat</a:t>
            </a:r>
            <a:r>
              <a:rPr lang="es-ES" sz="2400" dirty="0">
                <a:solidFill>
                  <a:srgbClr val="7030A0"/>
                </a:solidFill>
              </a:rPr>
              <a:t> Valenciana i</a:t>
            </a:r>
          </a:p>
          <a:p>
            <a:pPr algn="ctr"/>
            <a:r>
              <a:rPr lang="es-ES" sz="2400" dirty="0" err="1">
                <a:solidFill>
                  <a:srgbClr val="7030A0"/>
                </a:solidFill>
              </a:rPr>
              <a:t>Universitat</a:t>
            </a:r>
            <a:r>
              <a:rPr lang="es-ES" sz="2400" dirty="0">
                <a:solidFill>
                  <a:srgbClr val="7030A0"/>
                </a:solidFill>
              </a:rPr>
              <a:t> Miguel Hernández </a:t>
            </a:r>
            <a:r>
              <a:rPr lang="es-ES" sz="2400" dirty="0" err="1">
                <a:solidFill>
                  <a:srgbClr val="7030A0"/>
                </a:solidFill>
              </a:rPr>
              <a:t>d’Elx</a:t>
            </a:r>
            <a:endParaRPr lang="es-ES" sz="2400" dirty="0">
              <a:solidFill>
                <a:srgbClr val="7030A0"/>
              </a:solidFill>
            </a:endParaRPr>
          </a:p>
          <a:p>
            <a:pPr algn="ctr"/>
            <a:r>
              <a:rPr lang="es-ES" u="sng" dirty="0">
                <a:hlinkClick r:id="rId2"/>
              </a:rPr>
              <a:t>http://www.segundasvictimas.es/</a:t>
            </a:r>
            <a:endParaRPr lang="ca-ES" dirty="0"/>
          </a:p>
          <a:p>
            <a:pPr algn="ctr"/>
            <a:endParaRPr lang="ca-ES" sz="2400" dirty="0">
              <a:solidFill>
                <a:srgbClr val="7030A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99" y="3068960"/>
            <a:ext cx="2173721" cy="326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594838"/>
      </p:ext>
    </p:extLst>
  </p:cSld>
  <p:clrMapOvr>
    <a:masterClrMapping/>
  </p:clrMapOvr>
  <p:transition advTm="5000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93331" y="764704"/>
            <a:ext cx="45573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Ángela Sastre Santos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Química Orgànica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Institut de Bio enginyeria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Miguel Hernández d'Elx</a:t>
            </a:r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Resultado de imagen de angela sastre sa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06" y="2832617"/>
            <a:ext cx="1692188" cy="329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863876"/>
      </p:ext>
    </p:extLst>
  </p:cSld>
  <p:clrMapOvr>
    <a:masterClrMapping/>
  </p:clrMapOvr>
  <p:transition advTm="5000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42376" y="764704"/>
            <a:ext cx="82592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>
                <a:solidFill>
                  <a:srgbClr val="7030A0"/>
                </a:solidFill>
              </a:rPr>
              <a:t>Dra. Maria Isabel </a:t>
            </a:r>
            <a:r>
              <a:rPr lang="ca-ES" sz="2400" b="1" dirty="0" err="1">
                <a:solidFill>
                  <a:srgbClr val="7030A0"/>
                </a:solidFill>
              </a:rPr>
              <a:t>Acién</a:t>
            </a:r>
            <a:r>
              <a:rPr lang="ca-ES" sz="2400" b="1" dirty="0">
                <a:solidFill>
                  <a:srgbClr val="7030A0"/>
                </a:solidFill>
              </a:rPr>
              <a:t> Sánchez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Investigadora en Patologies Reproductives, 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FISABIO-Hospital Universitari de Sant Joan, </a:t>
            </a:r>
          </a:p>
          <a:p>
            <a:pPr algn="ctr"/>
            <a:r>
              <a:rPr lang="ca-ES" sz="2400" dirty="0">
                <a:solidFill>
                  <a:srgbClr val="7030A0"/>
                </a:solidFill>
              </a:rPr>
              <a:t>Universitat Miguel Hernández d’Elx.</a:t>
            </a:r>
          </a:p>
          <a:p>
            <a:pPr algn="ctr"/>
            <a:r>
              <a:rPr lang="ca-ES" u="sng" dirty="0">
                <a:hlinkClick r:id="rId2"/>
              </a:rPr>
              <a:t>https://www.linkedin.com/in/maribel-acien-md-phd-4abba3164/</a:t>
            </a:r>
            <a:endParaRPr lang="ca-ES" u="sng" dirty="0"/>
          </a:p>
          <a:p>
            <a:pPr algn="ctr"/>
            <a:endParaRPr lang="ca-ES" u="sng" dirty="0"/>
          </a:p>
          <a:p>
            <a:pPr algn="ctr"/>
            <a:r>
              <a:rPr lang="ca-ES" dirty="0">
                <a:hlinkClick r:id="rId3"/>
              </a:rPr>
              <a:t>http://fisabio.san.gva.es/documents/10157/6f6a3e58-59ed-4483-96db-7fe5a0c5a88a</a:t>
            </a:r>
            <a:endParaRPr lang="ca-ES" dirty="0"/>
          </a:p>
          <a:p>
            <a:pPr algn="ctr"/>
            <a:endParaRPr lang="ca-ES" dirty="0"/>
          </a:p>
          <a:p>
            <a:pPr algn="ctr"/>
            <a:endParaRPr lang="ca-ES" sz="2400" dirty="0">
              <a:solidFill>
                <a:srgbClr val="7030A0"/>
              </a:solidFill>
            </a:endParaRPr>
          </a:p>
        </p:txBody>
      </p:sp>
      <p:sp>
        <p:nvSpPr>
          <p:cNvPr id="3" name="2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/>
          <a:stretch/>
        </p:blipFill>
        <p:spPr bwMode="auto">
          <a:xfrm>
            <a:off x="3203848" y="3384381"/>
            <a:ext cx="3079194" cy="249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058228"/>
      </p:ext>
    </p:extLst>
  </p:cSld>
  <p:clrMapOvr>
    <a:masterClrMapping/>
  </p:clrMapOvr>
  <p:transition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Comunidad valenc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21" y="-1"/>
            <a:ext cx="3727103" cy="690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4459700" y="4725144"/>
            <a:ext cx="669222" cy="432048"/>
            <a:chOff x="4355976" y="2441476"/>
            <a:chExt cx="669222" cy="432048"/>
          </a:xfrm>
        </p:grpSpPr>
        <p:sp>
          <p:nvSpPr>
            <p:cNvPr id="15" name="14 Llamada rectangular"/>
            <p:cNvSpPr/>
            <p:nvPr/>
          </p:nvSpPr>
          <p:spPr>
            <a:xfrm>
              <a:off x="4355976" y="2441476"/>
              <a:ext cx="669222" cy="432048"/>
            </a:xfrm>
            <a:prstGeom prst="wedgeRectCallout">
              <a:avLst>
                <a:gd name="adj1" fmla="val -7849"/>
                <a:gd name="adj2" fmla="val 154028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CuadroTexto">
              <a:hlinkClick r:id="rId3" action="ppaction://hlinksldjump"/>
            </p:cNvPr>
            <p:cNvSpPr txBox="1"/>
            <p:nvPr/>
          </p:nvSpPr>
          <p:spPr>
            <a:xfrm>
              <a:off x="4355976" y="2519000"/>
              <a:ext cx="664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/>
                <a:t>Alacant</a:t>
              </a: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CF5945D4-6BD5-464D-A68C-322AF08EE8B4}"/>
              </a:ext>
            </a:extLst>
          </p:cNvPr>
          <p:cNvSpPr/>
          <p:nvPr/>
        </p:nvSpPr>
        <p:spPr>
          <a:xfrm>
            <a:off x="-1" y="0"/>
            <a:ext cx="286112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CBE241B-10AC-415C-894A-C4B21E31FA40}"/>
              </a:ext>
            </a:extLst>
          </p:cNvPr>
          <p:cNvSpPr/>
          <p:nvPr/>
        </p:nvSpPr>
        <p:spPr>
          <a:xfrm>
            <a:off x="6516216" y="0"/>
            <a:ext cx="2843808" cy="6902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44456112"/>
      </p:ext>
    </p:extLst>
  </p:cSld>
  <p:clrMapOvr>
    <a:masterClrMapping/>
  </p:clrMapOvr>
  <p:transition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02699" y="1124744"/>
            <a:ext cx="512050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030A0"/>
                </a:solidFill>
              </a:rPr>
              <a:t>Dra. Emilia </a:t>
            </a:r>
            <a:r>
              <a:rPr lang="es-ES" sz="2400" b="1" dirty="0" err="1">
                <a:solidFill>
                  <a:srgbClr val="7030A0"/>
                </a:solidFill>
              </a:rPr>
              <a:t>Morallón</a:t>
            </a:r>
            <a:r>
              <a:rPr lang="es-ES" sz="2400" b="1" dirty="0">
                <a:solidFill>
                  <a:srgbClr val="7030A0"/>
                </a:solidFill>
              </a:rPr>
              <a:t> Núñez</a:t>
            </a: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Investigadora en Electroquímica</a:t>
            </a:r>
          </a:p>
          <a:p>
            <a:pPr algn="ctr"/>
            <a:r>
              <a:rPr lang="es-ES" sz="2400" dirty="0" err="1">
                <a:solidFill>
                  <a:srgbClr val="7030A0"/>
                </a:solidFill>
              </a:rPr>
              <a:t>Universitat</a:t>
            </a:r>
            <a:r>
              <a:rPr lang="es-ES" sz="2400" dirty="0">
                <a:solidFill>
                  <a:srgbClr val="7030A0"/>
                </a:solidFill>
              </a:rPr>
              <a:t> d’Alacant</a:t>
            </a:r>
          </a:p>
          <a:p>
            <a:r>
              <a:rPr lang="es-ES" dirty="0">
                <a:solidFill>
                  <a:srgbClr val="7030A0"/>
                </a:solidFill>
              </a:rPr>
              <a:t>web del grupo: </a:t>
            </a:r>
            <a:r>
              <a:rPr lang="es-ES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https://web.ua.es/electro/main.html</a:t>
            </a:r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sz="2400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97" y="2942456"/>
            <a:ext cx="235960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147094" y="479287"/>
            <a:ext cx="6849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7030A0"/>
                </a:solidFill>
              </a:rPr>
              <a:t>Premi</a:t>
            </a:r>
            <a:r>
              <a:rPr lang="es-ES" sz="2800" b="1" dirty="0">
                <a:solidFill>
                  <a:srgbClr val="7030A0"/>
                </a:solidFill>
              </a:rPr>
              <a:t> </a:t>
            </a:r>
            <a:r>
              <a:rPr lang="es-ES" sz="2800" b="1" dirty="0" err="1">
                <a:solidFill>
                  <a:srgbClr val="7030A0"/>
                </a:solidFill>
              </a:rPr>
              <a:t>Categoria</a:t>
            </a:r>
            <a:r>
              <a:rPr lang="es-ES" sz="2800" b="1" dirty="0">
                <a:solidFill>
                  <a:srgbClr val="7030A0"/>
                </a:solidFill>
              </a:rPr>
              <a:t> </a:t>
            </a:r>
            <a:r>
              <a:rPr lang="es-ES" sz="2800" b="1" dirty="0" err="1">
                <a:solidFill>
                  <a:srgbClr val="7030A0"/>
                </a:solidFill>
              </a:rPr>
              <a:t>Comunitat</a:t>
            </a:r>
            <a:r>
              <a:rPr lang="es-ES" sz="2800" b="1" dirty="0">
                <a:solidFill>
                  <a:srgbClr val="7030A0"/>
                </a:solidFill>
              </a:rPr>
              <a:t> Valenciana 2018</a:t>
            </a:r>
          </a:p>
        </p:txBody>
      </p:sp>
    </p:spTree>
    <p:extLst>
      <p:ext uri="{BB962C8B-B14F-4D97-AF65-F5344CB8AC3E}">
        <p14:creationId xmlns:p14="http://schemas.microsoft.com/office/powerpoint/2010/main" val="2756239240"/>
      </p:ext>
    </p:extLst>
  </p:cSld>
  <p:clrMapOvr>
    <a:masterClrMapping/>
  </p:clrMapOvr>
  <p:transition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E46A9-4909-42A0-8354-5551DC72D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018605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GUARDONADA AMB MENCIÓ D’HONOR </a:t>
            </a:r>
            <a:endParaRPr lang="ca-ES" sz="3600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17B793-E05F-48B6-A8FC-15F70BD7F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lvl="0" defTabSz="914400">
              <a:lnSpc>
                <a:spcPct val="150000"/>
              </a:lnSpc>
              <a:spcBef>
                <a:spcPts val="0"/>
              </a:spcBef>
            </a:pPr>
            <a:r>
              <a:rPr lang="es-ES" sz="36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PREMIS </a:t>
            </a:r>
            <a:r>
              <a:rPr lang="ca-ES" sz="36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“CONCEPCIÓN ALEIXANDRE A LA DONA CIENTÍFICA VALENCIANA”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96649087"/>
      </p:ext>
    </p:extLst>
  </p:cSld>
  <p:clrMapOvr>
    <a:masterClrMapping/>
  </p:clrMapOvr>
  <p:transition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Comunidad valenc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21" y="-1"/>
            <a:ext cx="3727103" cy="690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4459700" y="4725144"/>
            <a:ext cx="669222" cy="432048"/>
            <a:chOff x="4355976" y="2441476"/>
            <a:chExt cx="669222" cy="432048"/>
          </a:xfrm>
        </p:grpSpPr>
        <p:sp>
          <p:nvSpPr>
            <p:cNvPr id="15" name="14 Llamada rectangular"/>
            <p:cNvSpPr/>
            <p:nvPr/>
          </p:nvSpPr>
          <p:spPr>
            <a:xfrm>
              <a:off x="4355976" y="2441476"/>
              <a:ext cx="669222" cy="432048"/>
            </a:xfrm>
            <a:prstGeom prst="wedgeRectCallout">
              <a:avLst>
                <a:gd name="adj1" fmla="val -7849"/>
                <a:gd name="adj2" fmla="val 154028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CuadroTexto">
              <a:hlinkClick r:id="rId3" action="ppaction://hlinksldjump"/>
            </p:cNvPr>
            <p:cNvSpPr txBox="1"/>
            <p:nvPr/>
          </p:nvSpPr>
          <p:spPr>
            <a:xfrm>
              <a:off x="4355976" y="2519000"/>
              <a:ext cx="664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/>
                <a:t>Alacant</a:t>
              </a: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CF5945D4-6BD5-464D-A68C-322AF08EE8B4}"/>
              </a:ext>
            </a:extLst>
          </p:cNvPr>
          <p:cNvSpPr/>
          <p:nvPr/>
        </p:nvSpPr>
        <p:spPr>
          <a:xfrm>
            <a:off x="-1" y="0"/>
            <a:ext cx="286112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CBE241B-10AC-415C-894A-C4B21E31FA40}"/>
              </a:ext>
            </a:extLst>
          </p:cNvPr>
          <p:cNvSpPr/>
          <p:nvPr/>
        </p:nvSpPr>
        <p:spPr>
          <a:xfrm>
            <a:off x="6516216" y="0"/>
            <a:ext cx="2843808" cy="6902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34859987"/>
      </p:ext>
    </p:extLst>
  </p:cSld>
  <p:clrMapOvr>
    <a:masterClrMapping/>
  </p:clrMapOvr>
  <p:transition advTm="5000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2911</TotalTime>
  <Words>923</Words>
  <PresentationFormat>Presentación en pantalla (4:3)</PresentationFormat>
  <Paragraphs>184</Paragraphs>
  <Slides>56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GUARDONADA AMB MENCIÓ D’HONOR </vt:lpstr>
      <vt:lpstr>Presentación de PowerPoint</vt:lpstr>
      <vt:lpstr>Presentación de PowerPoint</vt:lpstr>
      <vt:lpstr>CANDIDATES CATEGORIA LOCAL</vt:lpstr>
      <vt:lpstr>Presentación de PowerPoint</vt:lpstr>
      <vt:lpstr>Presentación de PowerPoint</vt:lpstr>
      <vt:lpstr>Presentación de PowerPoint</vt:lpstr>
      <vt:lpstr>CANDIDATES CATEGORIA COMUNITAT VALENCIANA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2019-02-19T09:24:37Z</dcterms:created>
  <dcterms:modified xsi:type="dcterms:W3CDTF">2020-10-01T09:44:20Z</dcterms:modified>
</cp:coreProperties>
</file>